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5" r:id="rId25"/>
    <p:sldId id="284" r:id="rId26"/>
    <p:sldId id="286" r:id="rId27"/>
    <p:sldId id="287" r:id="rId28"/>
    <p:sldId id="288" r:id="rId29"/>
    <p:sldId id="289" r:id="rId30"/>
    <p:sldId id="290" r:id="rId31"/>
    <p:sldId id="292" r:id="rId32"/>
    <p:sldId id="291" r:id="rId33"/>
    <p:sldId id="296" r:id="rId34"/>
    <p:sldId id="298" r:id="rId35"/>
    <p:sldId id="299" r:id="rId36"/>
    <p:sldId id="300" r:id="rId37"/>
    <p:sldId id="301" r:id="rId38"/>
    <p:sldId id="302" r:id="rId39"/>
    <p:sldId id="303" r:id="rId40"/>
    <p:sldId id="306" r:id="rId41"/>
    <p:sldId id="307" r:id="rId42"/>
    <p:sldId id="304" r:id="rId43"/>
    <p:sldId id="305" r:id="rId44"/>
    <p:sldId id="294" r:id="rId45"/>
    <p:sldId id="308" r:id="rId46"/>
    <p:sldId id="309" r:id="rId47"/>
    <p:sldId id="263" r:id="rId48"/>
    <p:sldId id="264" r:id="rId49"/>
  </p:sldIdLst>
  <p:sldSz cx="12190413" cy="6859588"/>
  <p:notesSz cx="6858000" cy="9144000"/>
  <p:embeddedFontLst>
    <p:embeddedFont>
      <p:font typeface="Pretendard ExtraBold" panose="02000903000000020004" pitchFamily="50" charset="-127"/>
      <p:bold r:id="rId51"/>
    </p:embeddedFont>
    <p:embeddedFont>
      <p:font typeface="Pretendard Medium" panose="02000603000000020004" pitchFamily="50" charset="-127"/>
      <p:regular r:id="rId52"/>
    </p:embeddedFont>
    <p:embeddedFont>
      <p:font typeface="Pretendard Black" panose="02000A03000000020004" pitchFamily="50" charset="-127"/>
      <p:bold r:id="rId53"/>
    </p:embeddedFont>
    <p:embeddedFont>
      <p:font typeface="Pretendard" panose="02000503000000020004" pitchFamily="50" charset="-127"/>
      <p:regular r:id="rId54"/>
      <p:bold r:id="rId55"/>
    </p:embeddedFont>
    <p:embeddedFont>
      <p:font typeface="Pretendard SemiBold" panose="02000703000000020004" pitchFamily="50" charset="-127"/>
      <p:bold r:id="rId56"/>
    </p:embeddedFont>
    <p:embeddedFont>
      <p:font typeface="Pretendard Light" panose="02000403000000020004" pitchFamily="50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ko-KR"/>
    </a:defPPr>
    <a:lvl1pPr marL="0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53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0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5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10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762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15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86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21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78641" autoAdjust="0"/>
  </p:normalViewPr>
  <p:slideViewPr>
    <p:cSldViewPr>
      <p:cViewPr varScale="1">
        <p:scale>
          <a:sx n="84" d="100"/>
          <a:sy n="84" d="100"/>
        </p:scale>
        <p:origin x="446" y="77"/>
      </p:cViewPr>
      <p:guideLst>
        <p:guide orient="horz" pos="66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-4339" y="-6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절대 시간 측정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FF0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컴퓨터 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B3-4B96-B2EF-528E23DBD8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컴퓨터 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B3-4B96-B2EF-528E23DBD8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컴퓨터 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B3-4B96-B2EF-528E23DBD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4217679"/>
        <c:axId val="94204367"/>
      </c:barChart>
      <c:catAx>
        <c:axId val="942176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204367"/>
        <c:crosses val="autoZero"/>
        <c:auto val="1"/>
        <c:lblAlgn val="ctr"/>
        <c:lblOffset val="100"/>
        <c:noMultiLvlLbl val="0"/>
      </c:catAx>
      <c:valAx>
        <c:axId val="94204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217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FFFF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FFFF00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444EC-0122-44AD-8E20-6F99D2266797}" type="datetimeFigureOut">
              <a:rPr lang="ko-KR" altLang="en-US" smtClean="0"/>
              <a:t>2024-11-03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2567A-BCF9-4EC8-B390-746EECFF1A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93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꼭 동봉된 폰트를 전부 설치하신 후</a:t>
            </a:r>
            <a:r>
              <a:rPr lang="en-US" altLang="ko-KR" dirty="0" smtClean="0"/>
              <a:t>! PPT</a:t>
            </a:r>
            <a:r>
              <a:rPr lang="ko-KR" altLang="en-US" dirty="0" smtClean="0"/>
              <a:t>를 열어주세요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강조문구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코드의 </a:t>
            </a:r>
            <a:r>
              <a:rPr lang="ko-KR" altLang="en-US" baseline="0" dirty="0" err="1" smtClean="0"/>
              <a:t>가독성</a:t>
            </a:r>
            <a:r>
              <a:rPr lang="ko-KR" altLang="en-US" baseline="0" dirty="0" smtClean="0"/>
              <a:t> 등을 위한 변경은 가능합니다</a:t>
            </a:r>
            <a:r>
              <a:rPr lang="en-US" altLang="ko-KR" baseline="0" dirty="0" smtClean="0"/>
              <a:t>.)</a:t>
            </a:r>
            <a:endParaRPr lang="ko-KR" altLang="en-US" dirty="0" smtClean="0"/>
          </a:p>
          <a:p>
            <a:r>
              <a:rPr lang="en-US" altLang="ko-KR" dirty="0" smtClean="0"/>
              <a:t>2. hayoo@hanbit.co.kr</a:t>
            </a:r>
            <a:r>
              <a:rPr lang="ko-KR" altLang="en-US" dirty="0" smtClean="0"/>
              <a:t>로 본인 사진</a:t>
            </a:r>
            <a:r>
              <a:rPr lang="en-US" altLang="ko-KR" dirty="0" smtClean="0"/>
              <a:t>(1:1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회사 로고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배경 투명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검은 배경에 사용할 수 있는 로고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보내주세요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사용하는 참고 이미지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자료</a:t>
            </a:r>
            <a:r>
              <a:rPr lang="ko-KR" altLang="en-US" dirty="0" smtClean="0"/>
              <a:t> 등의 저작권 확인을 </a:t>
            </a:r>
            <a:r>
              <a:rPr lang="ko-KR" altLang="en-US" dirty="0" err="1" smtClean="0"/>
              <a:t>부탁드립니다</a:t>
            </a:r>
            <a:r>
              <a:rPr lang="en-US" altLang="ko-KR" dirty="0" smtClean="0"/>
              <a:t>.(Ex. </a:t>
            </a:r>
            <a:r>
              <a:rPr lang="ko-KR" altLang="en-US" dirty="0" smtClean="0"/>
              <a:t>상업적 이용 가능 이미지 사용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마지막으로 발표 제안에 응해주신 점 다시 한 번 </a:t>
            </a:r>
            <a:r>
              <a:rPr lang="ko-KR" altLang="en-US" dirty="0" err="1" smtClean="0"/>
              <a:t>감사드립니다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779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528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792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43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603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795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317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714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20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879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062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980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221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89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459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261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422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3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615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645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997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39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553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443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013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112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085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330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0735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562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1684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7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57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72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215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992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1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93167A-1104-EE17-2B06-10E751A9E8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7F3E59-0969-EE7A-2BB6-E5F9B8839E9C}"/>
              </a:ext>
            </a:extLst>
          </p:cNvPr>
          <p:cNvSpPr txBox="1"/>
          <p:nvPr userDrawn="1"/>
        </p:nvSpPr>
        <p:spPr>
          <a:xfrm>
            <a:off x="105507" y="6310631"/>
            <a:ext cx="1916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HanBitN</a:t>
            </a:r>
            <a:r>
              <a:rPr lang="en-US" altLang="ko-KR" sz="1200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 MSA Season 2</a:t>
            </a:r>
            <a:endParaRPr lang="ko-KR" altLang="en-US" sz="1200" dirty="0">
              <a:solidFill>
                <a:schemeClr val="bg1"/>
              </a:solidFill>
              <a:latin typeface="Pretendard Black" pitchFamily="50" charset="-127"/>
              <a:ea typeface="Pretendard Black" pitchFamily="50" charset="-127"/>
              <a:cs typeface="Pretendard Black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10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93167A-1104-EE17-2B06-10E751A9E8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091016" y="6318326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10F0811-F307-44F9-A192-63EBA736051C}" type="slidenum">
              <a:rPr lang="ko-KR" altLang="en-US" sz="1100" smtClean="0">
                <a:solidFill>
                  <a:srgbClr val="00AFA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algn="r"/>
              <a:t>‹#›</a:t>
            </a:fld>
            <a:endParaRPr lang="ko-KR" altLang="en-US" dirty="0">
              <a:solidFill>
                <a:srgbClr val="00AFA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F3E59-0969-EE7A-2BB6-E5F9B8839E9C}"/>
              </a:ext>
            </a:extLst>
          </p:cNvPr>
          <p:cNvSpPr txBox="1"/>
          <p:nvPr userDrawn="1"/>
        </p:nvSpPr>
        <p:spPr>
          <a:xfrm>
            <a:off x="105507" y="6310631"/>
            <a:ext cx="1916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HanBitN</a:t>
            </a:r>
            <a:r>
              <a:rPr lang="en-US" altLang="ko-KR" sz="1200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 MSA Season 2</a:t>
            </a:r>
            <a:endParaRPr lang="ko-KR" altLang="en-US" sz="1200" dirty="0">
              <a:solidFill>
                <a:schemeClr val="bg1"/>
              </a:solidFill>
              <a:latin typeface="Pretendard Black" pitchFamily="50" charset="-127"/>
              <a:ea typeface="Pretendard Black" pitchFamily="50" charset="-127"/>
              <a:cs typeface="Pretendard Black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002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73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1219107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5" indent="-457165" algn="l" defTabSz="1219107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23" indent="-380970" algn="l" defTabSz="1219107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1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35" indent="-304776" algn="l" defTabSz="1219107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86" indent="-304776" algn="l" defTabSz="1219107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538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92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44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96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3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5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0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62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15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6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21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1BA6B1-2250-09B4-0663-74983F403B2C}"/>
              </a:ext>
            </a:extLst>
          </p:cNvPr>
          <p:cNvSpPr txBox="1"/>
          <p:nvPr/>
        </p:nvSpPr>
        <p:spPr>
          <a:xfrm>
            <a:off x="868941" y="5203689"/>
            <a:ext cx="239529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발표자 </a:t>
            </a:r>
            <a:r>
              <a:rPr lang="en-US" altLang="ko-KR" sz="1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60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박경록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A1FEB-E937-57EA-48E7-652437A621C3}"/>
              </a:ext>
            </a:extLst>
          </p:cNvPr>
          <p:cNvSpPr txBox="1"/>
          <p:nvPr/>
        </p:nvSpPr>
        <p:spPr>
          <a:xfrm>
            <a:off x="868941" y="2207161"/>
            <a:ext cx="6400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코딩 테스트</a:t>
            </a:r>
            <a:endParaRPr lang="en-US" altLang="ko-KR" sz="4000" spc="-150" smtClean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4000" spc="-15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제대로 공부해서 합격하는 방법</a:t>
            </a:r>
            <a:endParaRPr lang="ko-KR" altLang="en-US" sz="4000" spc="-15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6C111-9D1F-A7D8-AC0D-973AC8F1AAC5}"/>
              </a:ext>
            </a:extLst>
          </p:cNvPr>
          <p:cNvSpPr txBox="1"/>
          <p:nvPr/>
        </p:nvSpPr>
        <p:spPr>
          <a:xfrm>
            <a:off x="868941" y="3578958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Keyword</a:t>
            </a:r>
            <a:r>
              <a:rPr lang="ko-KR" altLang="en-US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240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Code </a:t>
            </a:r>
            <a:r>
              <a:rPr lang="en-US" altLang="ko-KR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Test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610E1-1B14-C863-9F08-8577229C02FC}"/>
              </a:ext>
            </a:extLst>
          </p:cNvPr>
          <p:cNvSpPr txBox="1"/>
          <p:nvPr/>
        </p:nvSpPr>
        <p:spPr>
          <a:xfrm>
            <a:off x="953071" y="392608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2024.11.14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B40C6CA9-422F-95AB-6E5E-B166503113F9}"/>
              </a:ext>
            </a:extLst>
          </p:cNvPr>
          <p:cNvSpPr/>
          <p:nvPr/>
        </p:nvSpPr>
        <p:spPr>
          <a:xfrm>
            <a:off x="953071" y="1636053"/>
            <a:ext cx="3733229" cy="4225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AC267-276F-917C-63DA-06BE4B0979D4}"/>
              </a:ext>
            </a:extLst>
          </p:cNvPr>
          <p:cNvSpPr txBox="1"/>
          <p:nvPr/>
        </p:nvSpPr>
        <p:spPr>
          <a:xfrm>
            <a:off x="1014167" y="1647253"/>
            <a:ext cx="355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</a:lstStyle>
          <a:p>
            <a:pPr algn="l"/>
            <a:r>
              <a:rPr lang="en-US" altLang="ko-KR" sz="2000" dirty="0" err="1" smtClean="0">
                <a:solidFill>
                  <a:srgbClr val="1A1C4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HanBitN</a:t>
            </a:r>
            <a:r>
              <a:rPr lang="en-US" altLang="ko-KR" sz="2000" dirty="0" smtClean="0">
                <a:solidFill>
                  <a:srgbClr val="1A1C4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MSA Season 2 - 1</a:t>
            </a:r>
            <a:endParaRPr lang="ko-KR" altLang="en-US" sz="2000" dirty="0">
              <a:solidFill>
                <a:srgbClr val="1A1C47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5722" y="2284105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 제목을 써주세요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16651" y="5240622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발표자 이름을 넣어주세요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24671" y="392608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행사날로 수정해주세요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2514" y="3697897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핵심 키워드로 작성해주세요</a:t>
            </a:r>
          </a:p>
        </p:txBody>
      </p:sp>
    </p:spTree>
    <p:extLst>
      <p:ext uri="{BB962C8B-B14F-4D97-AF65-F5344CB8AC3E}">
        <p14:creationId xmlns:p14="http://schemas.microsoft.com/office/powerpoint/2010/main" val="8496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5126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0590" y="155758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4332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5286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</a:t>
            </a:r>
            <a:r>
              <a:rPr lang="en-US" altLang="ko-KR" smtClean="0">
                <a:solidFill>
                  <a:srgbClr val="FF0000"/>
                </a:solidFill>
              </a:rPr>
              <a:t>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74332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4766" y="155758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512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528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7512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15286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5126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18942" y="1557586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0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6242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0258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muzi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242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 smtClean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0258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6242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0258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muzi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62426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02586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9" name="구부러진 연결선 18"/>
          <p:cNvCxnSpPr>
            <a:stCxn id="18" idx="3"/>
            <a:endCxn id="15" idx="3"/>
          </p:cNvCxnSpPr>
          <p:nvPr/>
        </p:nvCxnSpPr>
        <p:spPr>
          <a:xfrm flipV="1">
            <a:off x="8242746" y="4185878"/>
            <a:ext cx="12700" cy="504056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8" idx="3"/>
            <a:endCxn id="9" idx="3"/>
          </p:cNvCxnSpPr>
          <p:nvPr/>
        </p:nvCxnSpPr>
        <p:spPr>
          <a:xfrm flipV="1">
            <a:off x="8242746" y="3177766"/>
            <a:ext cx="12700" cy="1512168"/>
          </a:xfrm>
          <a:prstGeom prst="curvedConnector3">
            <a:avLst>
              <a:gd name="adj1" fmla="val 321538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560719" y="2997746"/>
            <a:ext cx="35894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동일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닉네임 갱신</a:t>
            </a:r>
            <a:endParaRPr lang="en-US" altLang="ko-KR" smtClean="0">
              <a:solidFill>
                <a:srgbClr val="FF0000"/>
              </a:solidFill>
            </a:endParaRPr>
          </a:p>
          <a:p>
            <a:pPr algn="ctr"/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모두 </a:t>
            </a:r>
            <a:r>
              <a:rPr lang="en-US" altLang="ko-KR" smtClean="0">
                <a:solidFill>
                  <a:srgbClr val="FF0000"/>
                </a:solidFill>
              </a:rPr>
              <a:t>prodo</a:t>
            </a:r>
            <a:r>
              <a:rPr lang="ko-KR" altLang="en-US" smtClean="0">
                <a:solidFill>
                  <a:srgbClr val="FF0000"/>
                </a:solidFill>
              </a:rPr>
              <a:t>가 됨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71070" y="1557586"/>
            <a:ext cx="50326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54774" y="1773610"/>
            <a:ext cx="1131920" cy="25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7592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592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1608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592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608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7592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1608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576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7592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1608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4" name="구부러진 연결선 23"/>
          <p:cNvCxnSpPr>
            <a:stCxn id="23" idx="3"/>
            <a:endCxn id="12" idx="3"/>
          </p:cNvCxnSpPr>
          <p:nvPr/>
        </p:nvCxnSpPr>
        <p:spPr>
          <a:xfrm flipV="1">
            <a:off x="8256240" y="3681822"/>
            <a:ext cx="12700" cy="1512168"/>
          </a:xfrm>
          <a:prstGeom prst="curvedConnector3">
            <a:avLst>
              <a:gd name="adj1" fmla="val 376923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560719" y="2997746"/>
            <a:ext cx="35894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동일 아이디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닉네임 갱신</a:t>
            </a:r>
            <a:endParaRPr lang="en-US" altLang="ko-KR" smtClean="0">
              <a:solidFill>
                <a:srgbClr val="FF0000"/>
              </a:solidFill>
            </a:endParaRPr>
          </a:p>
          <a:p>
            <a:pPr algn="ctr"/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모두 </a:t>
            </a:r>
            <a:r>
              <a:rPr lang="en-US" altLang="ko-KR" smtClean="0">
                <a:solidFill>
                  <a:srgbClr val="FF0000"/>
                </a:solidFill>
              </a:rPr>
              <a:t>Ryan</a:t>
            </a:r>
            <a:r>
              <a:rPr lang="ko-KR" altLang="en-US" smtClean="0">
                <a:solidFill>
                  <a:srgbClr val="FF0000"/>
                </a:solidFill>
              </a:rPr>
              <a:t>이 됨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58702" y="1773610"/>
            <a:ext cx="1512168" cy="25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5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7592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592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1608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592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608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7592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1608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576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7592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1608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동작 분석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유일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Leave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하거나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하는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메시지를 변경 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이전 메시지에 영향을 줄 뿐 메시지 자체에는 나타나지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알수 있는 정보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메시지를 명령어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/uid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형태로 체크 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통해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메시지에 접근할 수 있는 방법을 고안해야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9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전략 설계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3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144099"/>
            <a:ext cx="10487025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2" y="5400060"/>
            <a:ext cx="988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2092" y="1269554"/>
            <a:ext cx="115010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2014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36030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None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80046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2014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36030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80046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2014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36030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80046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2014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6030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0046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2014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6030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80046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2014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36030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0046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749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2765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6781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8749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52765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96781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8749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2765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96781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8749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2765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96781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8749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52765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96781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8749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2765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6781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43413" y="2706809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기대한 값</a:t>
            </a:r>
            <a:endParaRPr lang="en-US" altLang="ko-KR">
              <a:solidFill>
                <a:schemeClr val="bg1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620160" y="2706809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실제값</a:t>
            </a:r>
            <a:endParaRPr lang="en-US" altLang="ko-KR">
              <a:solidFill>
                <a:schemeClr val="bg1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cxnSp>
        <p:nvCxnSpPr>
          <p:cNvPr id="59" name="구부러진 연결선 58"/>
          <p:cNvCxnSpPr>
            <a:stCxn id="53" idx="3"/>
            <a:endCxn id="50" idx="3"/>
          </p:cNvCxnSpPr>
          <p:nvPr/>
        </p:nvCxnSpPr>
        <p:spPr>
          <a:xfrm flipV="1">
            <a:off x="5407975" y="4545918"/>
            <a:ext cx="12700" cy="504056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 60"/>
          <p:cNvCxnSpPr>
            <a:stCxn id="53" idx="3"/>
            <a:endCxn id="44" idx="3"/>
          </p:cNvCxnSpPr>
          <p:nvPr/>
        </p:nvCxnSpPr>
        <p:spPr>
          <a:xfrm flipV="1">
            <a:off x="5407975" y="3537806"/>
            <a:ext cx="12700" cy="1512168"/>
          </a:xfrm>
          <a:prstGeom prst="curvedConnector3">
            <a:avLst>
              <a:gd name="adj1" fmla="val 3181819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56" idx="3"/>
            <a:endCxn id="47" idx="3"/>
          </p:cNvCxnSpPr>
          <p:nvPr/>
        </p:nvCxnSpPr>
        <p:spPr>
          <a:xfrm flipV="1">
            <a:off x="5407975" y="4041862"/>
            <a:ext cx="12700" cy="1512168"/>
          </a:xfrm>
          <a:prstGeom prst="curvedConnector3">
            <a:avLst>
              <a:gd name="adj1" fmla="val 56545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0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6" y="1119167"/>
            <a:ext cx="2401751" cy="231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Google Shape;104;p18"/>
          <p:cNvSpPr txBox="1"/>
          <p:nvPr/>
        </p:nvSpPr>
        <p:spPr>
          <a:xfrm>
            <a:off x="354774" y="321064"/>
            <a:ext cx="4012239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dirty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연사소개 </a:t>
            </a:r>
            <a:r>
              <a:rPr lang="en-US" altLang="ko-KR" sz="3200" b="1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: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한빛앤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Google Shape;101;p18"/>
          <p:cNvSpPr/>
          <p:nvPr/>
        </p:nvSpPr>
        <p:spPr>
          <a:xfrm>
            <a:off x="3320800" y="1114114"/>
            <a:ext cx="7154850" cy="4467600"/>
          </a:xfrm>
          <a:prstGeom prst="rect">
            <a:avLst/>
          </a:prstGeom>
          <a:noFill/>
          <a:ln w="28575" cap="flat" cmpd="sng">
            <a:solidFill>
              <a:srgbClr val="00AF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6" name="Google Shape;103;p18"/>
          <p:cNvSpPr txBox="1"/>
          <p:nvPr/>
        </p:nvSpPr>
        <p:spPr>
          <a:xfrm>
            <a:off x="3268067" y="1209649"/>
            <a:ext cx="55088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noAutofit/>
          </a:bodyPr>
          <a:lstStyle/>
          <a:p>
            <a:pPr>
              <a:lnSpc>
                <a:spcPct val="130000"/>
              </a:lnSpc>
            </a:pPr>
            <a:endParaRPr sz="1100" dirty="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경력</a:t>
            </a:r>
            <a:endParaRPr sz="1300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13259">
              <a:lnSpc>
                <a:spcPct val="115000"/>
              </a:lnSpc>
              <a:buClr>
                <a:schemeClr val="dk1"/>
              </a:buClr>
              <a:buSzPts val="1100"/>
              <a:buChar char="-"/>
            </a:pPr>
            <a:r>
              <a:rPr lang="ko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현</a:t>
            </a:r>
            <a:r>
              <a:rPr lang="en-US" altLang="ko" sz="1300" b="1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) </a:t>
            </a:r>
            <a:r>
              <a:rPr lang="ko-KR" altLang="en-US" sz="1300" b="1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삼성 연구원</a:t>
            </a:r>
            <a: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/>
            </a:r>
            <a:b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</a:br>
            <a:r>
              <a:rPr lang="ko" altLang="en-US" sz="130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전</a:t>
            </a:r>
            <a:r>
              <a:rPr lang="en-US" altLang="ko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)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삼성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S/W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멤버십 수료</a:t>
            </a:r>
            <a:r>
              <a:rPr lang="en-US" altLang="ko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 </a:t>
            </a: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15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-KR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발표 및 강의</a:t>
            </a:r>
            <a:endParaRPr sz="1300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rgbClr val="3F3F3F"/>
              </a:buClr>
              <a:buSzPts val="1000"/>
              <a:buFont typeface="Nanum Gothic"/>
              <a:buChar char="-"/>
            </a:pP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연말 무료 특강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,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프로그래머스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, 2024  </a:t>
            </a: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rgbClr val="3F3F3F"/>
              </a:buClr>
              <a:buSzPts val="1000"/>
              <a:buFont typeface="Nanum Gothic"/>
              <a:buChar char="-"/>
            </a:pP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-KR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출판</a:t>
            </a:r>
            <a:r>
              <a:rPr lang="ko" altLang="en-US" sz="1300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 </a:t>
            </a: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&lt;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합격자 되기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–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파이썬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&gt; </a:t>
            </a:r>
            <a:r>
              <a:rPr lang="ko-KR" altLang="en-US" sz="1300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저자</a:t>
            </a: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&lt;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합격자 되기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– C++&gt; </a:t>
            </a:r>
            <a:r>
              <a:rPr lang="ko-KR" altLang="en-US" sz="1300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저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자</a:t>
            </a:r>
            <a:endParaRPr lang="ko-KR" altLang="en-US"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>
              <a:lnSpc>
                <a:spcPct val="130000"/>
              </a:lnSpc>
            </a:pPr>
            <a:endParaRPr sz="1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2864" y="4289239"/>
            <a:ext cx="392294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없을 경우 삭제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있을 경우 최대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</a:t>
            </a:r>
            <a:r>
              <a:rPr lang="ko-KR" altLang="en-US" sz="16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권</a:t>
            </a:r>
            <a:endParaRPr lang="ko-KR" altLang="en-US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1115" y="3008860"/>
            <a:ext cx="398468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 했던 </a:t>
            </a:r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컨퍼런스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세미나 이름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+ 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연도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중요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37036" y="1702532"/>
            <a:ext cx="403077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현 회사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+ 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 회사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곳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 회사가 많은  경우 </a:t>
            </a:r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의미있는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곳으로 입력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581" y="2021219"/>
            <a:ext cx="2016746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연사 사진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가급적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1:1 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비율 사진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8802" y="5484240"/>
            <a:ext cx="27363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회사 로고</a:t>
            </a:r>
            <a:r>
              <a:rPr lang="en-US" altLang="ko-KR" sz="1600" dirty="0" smtClean="0">
                <a:solidFill>
                  <a:srgbClr val="0070C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600" dirty="0" smtClean="0">
                <a:solidFill>
                  <a:srgbClr val="0070C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선택</a:t>
            </a:r>
            <a:r>
              <a:rPr lang="en-US" altLang="ko-KR" sz="1600" dirty="0" smtClean="0">
                <a:solidFill>
                  <a:srgbClr val="0070C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검은 배경에 쓸 수 있는 로고로 보내주세요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55535" y="4831467"/>
            <a:ext cx="2382837" cy="590550"/>
            <a:chOff x="-3631005" y="3001145"/>
            <a:chExt cx="2382837" cy="590550"/>
          </a:xfrm>
        </p:grpSpPr>
        <p:sp>
          <p:nvSpPr>
            <p:cNvPr id="3" name="직사각형 2"/>
            <p:cNvSpPr/>
            <p:nvPr/>
          </p:nvSpPr>
          <p:spPr>
            <a:xfrm>
              <a:off x="-3591714" y="3001295"/>
              <a:ext cx="2304256" cy="590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C:\Users\유현아\Downloads\한빛미디어 로고 파일\Hanbitmedia CI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31005" y="3001145"/>
              <a:ext cx="2382837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7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닉네임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144099"/>
            <a:ext cx="10487025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2" y="5400060"/>
            <a:ext cx="988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4148162"/>
            <a:ext cx="1676400" cy="4286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966" y="3269915"/>
            <a:ext cx="7820818" cy="218512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6" idx="3"/>
            <a:endCxn id="11" idx="1"/>
          </p:cNvCxnSpPr>
          <p:nvPr/>
        </p:nvCxnSpPr>
        <p:spPr>
          <a:xfrm>
            <a:off x="2031174" y="4362475"/>
            <a:ext cx="190379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4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3-2. Leave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525185"/>
            <a:ext cx="7737560" cy="18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7" y="1269554"/>
            <a:ext cx="5377940" cy="4320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709" y="1269554"/>
            <a:ext cx="433141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2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3-2. Leave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525185"/>
            <a:ext cx="7737560" cy="18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메시지중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3-2. Leave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9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456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7472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1488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536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7552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568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456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472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1488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092" y="1269554"/>
            <a:ext cx="1150107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가장 최악의 경우 확인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record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최대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만개 들어올 수 있음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때 모든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라면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개선할 사항 찾기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동일 아이디의 닉네임이 갱신될 때 이전 메시지를 다 봐야하나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4566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14092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73932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120753" y="389989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560913" y="389989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21547" y="548407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561707" y="548407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120753" y="498001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560913" y="498001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120753" y="339584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60119" y="339584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191550" y="389357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631710" y="3893577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191550" y="338952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630916" y="338952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5" name="꺾인 연결선 64"/>
          <p:cNvCxnSpPr>
            <a:stCxn id="60" idx="2"/>
            <a:endCxn id="53" idx="3"/>
          </p:cNvCxnSpPr>
          <p:nvPr/>
        </p:nvCxnSpPr>
        <p:spPr>
          <a:xfrm rot="5400000">
            <a:off x="8787515" y="4611986"/>
            <a:ext cx="1338469" cy="909763"/>
          </a:xfrm>
          <a:prstGeom prst="bentConnector2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5087094" y="4980018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60" idx="2"/>
            <a:endCxn id="51" idx="2"/>
          </p:cNvCxnSpPr>
          <p:nvPr/>
        </p:nvCxnSpPr>
        <p:spPr>
          <a:xfrm rot="5400000">
            <a:off x="9093152" y="3585475"/>
            <a:ext cx="6321" cy="1630637"/>
          </a:xfrm>
          <a:prstGeom prst="bentConnector3">
            <a:avLst>
              <a:gd name="adj1" fmla="val 3716516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0919742" y="4149874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0838324" y="4397633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1" name="구부러진 연결선 80"/>
          <p:cNvCxnSpPr>
            <a:stCxn id="23" idx="3"/>
            <a:endCxn id="14" idx="3"/>
          </p:cNvCxnSpPr>
          <p:nvPr/>
        </p:nvCxnSpPr>
        <p:spPr>
          <a:xfrm flipH="1" flipV="1">
            <a:off x="4655046" y="4185878"/>
            <a:ext cx="794" cy="1584176"/>
          </a:xfrm>
          <a:prstGeom prst="curvedConnector3">
            <a:avLst>
              <a:gd name="adj1" fmla="val -28790932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3.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코드 복잡성 낮추기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선택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특정 아이디의 닉네임을 가지고 있다면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명령어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쌍을 따로 보관할 필요가 있나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*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 정보는 입력값 활용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4.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설계에 맞는 자료구조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 선택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* key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value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닉네임인 해시로 선정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68687" y="416645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8074" y="416645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9481" y="575063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798868" y="575063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68687" y="524657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98074" y="524657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68687" y="3662400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97280" y="3662400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0719" y="4160135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951652" y="4160135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00719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950858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5" name="꺾인 연결선 64"/>
          <p:cNvCxnSpPr>
            <a:stCxn id="60" idx="2"/>
            <a:endCxn id="53" idx="3"/>
          </p:cNvCxnSpPr>
          <p:nvPr/>
        </p:nvCxnSpPr>
        <p:spPr>
          <a:xfrm rot="5400000">
            <a:off x="3024676" y="4878544"/>
            <a:ext cx="1338469" cy="909763"/>
          </a:xfrm>
          <a:prstGeom prst="bentConnector2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60" idx="2"/>
            <a:endCxn id="51" idx="2"/>
          </p:cNvCxnSpPr>
          <p:nvPr/>
        </p:nvCxnSpPr>
        <p:spPr>
          <a:xfrm rot="5400000">
            <a:off x="3330313" y="3852033"/>
            <a:ext cx="6321" cy="1630637"/>
          </a:xfrm>
          <a:prstGeom prst="bentConnector3">
            <a:avLst>
              <a:gd name="adj1" fmla="val 3716516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228911" y="4416432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5075485" y="4664191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895868" y="4412163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8216880" y="4160135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424260" y="4160135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216880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423466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>
            <a:stCxn id="36" idx="3"/>
            <a:endCxn id="38" idx="1"/>
          </p:cNvCxnSpPr>
          <p:nvPr/>
        </p:nvCxnSpPr>
        <p:spPr>
          <a:xfrm>
            <a:off x="9657040" y="4412163"/>
            <a:ext cx="767220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0703718" y="4416432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550292" y="4664191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key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value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닉네임인 해시테이블 선언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레코드를 순회하면서 아래 수행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2-1.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 해시테이블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레코드를 순회하면서 아래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아닌 경우 형식에 맞게 메시지 저장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저장된 메시지 반환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10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2092" y="1269554"/>
            <a:ext cx="115010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43679" y="321574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34566" y="321574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43679" y="3719803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4566" y="3719803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9" idx="3"/>
            <a:endCxn id="28" idx="1"/>
          </p:cNvCxnSpPr>
          <p:nvPr/>
        </p:nvCxnSpPr>
        <p:spPr>
          <a:xfrm>
            <a:off x="1774726" y="3971831"/>
            <a:ext cx="968953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26" idx="3"/>
            <a:endCxn id="25" idx="1"/>
          </p:cNvCxnSpPr>
          <p:nvPr/>
        </p:nvCxnSpPr>
        <p:spPr>
          <a:xfrm>
            <a:off x="1774726" y="3467775"/>
            <a:ext cx="968953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34566" y="272911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731310" y="271169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86694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823398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0127654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5951190" y="2101834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583038" y="1731219"/>
            <a:ext cx="1152128" cy="2584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2743679" y="2097763"/>
            <a:ext cx="1152128" cy="2584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3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2;p19"/>
          <p:cNvSpPr/>
          <p:nvPr/>
        </p:nvSpPr>
        <p:spPr>
          <a:xfrm>
            <a:off x="392132" y="1079299"/>
            <a:ext cx="9763921" cy="5158807"/>
          </a:xfrm>
          <a:prstGeom prst="rect">
            <a:avLst/>
          </a:prstGeom>
          <a:noFill/>
          <a:ln w="28575" cap="flat" cmpd="sng">
            <a:solidFill>
              <a:srgbClr val="00AF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3" name="Google Shape;113;p19"/>
          <p:cNvSpPr txBox="1"/>
          <p:nvPr/>
        </p:nvSpPr>
        <p:spPr>
          <a:xfrm>
            <a:off x="569425" y="1114125"/>
            <a:ext cx="8256800" cy="42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endParaRPr sz="1300" b="1" dirty="0" smtClean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endParaRPr sz="11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</a:t>
            </a:r>
            <a:r>
              <a:rPr lang="en-US" altLang="ko" sz="1300" dirty="0" smtClean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Title 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r>
              <a:rPr lang="ko-KR" altLang="en-US" sz="3200" spc="-150" smtClean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코딩테스트</a:t>
            </a:r>
            <a:endParaRPr lang="en-US" altLang="ko-KR" sz="3200" spc="-150" smtClean="0">
              <a:solidFill>
                <a:schemeClr val="bg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3200" spc="-150" smtClean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제대로 공부해서 합격하는 방법</a:t>
            </a:r>
            <a:endParaRPr lang="ko-KR" altLang="en-US" sz="3200" spc="-150" dirty="0">
              <a:solidFill>
                <a:schemeClr val="bg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endParaRPr sz="1700" b="1" dirty="0">
              <a:solidFill>
                <a:schemeClr val="bg2"/>
              </a:solidFill>
              <a:highlight>
                <a:srgbClr val="33FF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</a:t>
            </a:r>
            <a:r>
              <a:rPr lang="en-US" altLang="ko" sz="1300" dirty="0" smtClean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Keyword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sz="140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Code Test</a:t>
            </a:r>
            <a:endParaRPr sz="13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endParaRPr sz="13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Additional Explanation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이번 강의에서는 코딩 테스트에 접근하는 방법에 대해서 얘기 할 것입니다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문제를 분석할 때 어느 부분에 집중해야 하는지 알아보고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후 문제에 적용할 알고리즘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자료구조를 선택하고 구현하는 과정을 자세히 알아봅니다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마지막으로 가장 효율적인 공부 방법에 대한 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Tip</a:t>
            </a:r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을 제공 합니다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 </a:t>
            </a:r>
          </a:p>
          <a:p>
            <a:pPr fontAlgn="base"/>
            <a:endParaRPr lang="en-US" altLang="ko-KR" sz="1400">
              <a:solidFill>
                <a:schemeClr val="bg2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" name="Google Shape;114;p19"/>
          <p:cNvSpPr txBox="1"/>
          <p:nvPr/>
        </p:nvSpPr>
        <p:spPr>
          <a:xfrm>
            <a:off x="354780" y="321064"/>
            <a:ext cx="79728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dirty="0">
                <a:solidFill>
                  <a:schemeClr val="bg2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dirty="0" smtClean="0">
                <a:solidFill>
                  <a:schemeClr val="bg2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강연소개</a:t>
            </a:r>
            <a:endParaRPr lang="ko-KR" altLang="en-US" sz="3200" dirty="0">
              <a:solidFill>
                <a:schemeClr val="bg2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8763" y="4280766"/>
            <a:ext cx="390082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강의 내용에 대한 소개 내용을 적어주세요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8763" y="2268893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 제목을 써주세요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0750" y="3415503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핵심 키워드로 작성해주세요</a:t>
            </a:r>
          </a:p>
        </p:txBody>
      </p:sp>
    </p:spTree>
    <p:extLst>
      <p:ext uri="{BB962C8B-B14F-4D97-AF65-F5344CB8AC3E}">
        <p14:creationId xmlns:p14="http://schemas.microsoft.com/office/powerpoint/2010/main" val="183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어떻게 공부해야 할까요</a:t>
            </a:r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1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724207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문제풀이 과정 복기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606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문제 요약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54718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입출력 분석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35832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전략 설계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3" idx="3"/>
            <a:endCxn id="20" idx="1"/>
          </p:cNvCxnSpPr>
          <p:nvPr/>
        </p:nvCxnSpPr>
        <p:spPr>
          <a:xfrm>
            <a:off x="2834638" y="2853730"/>
            <a:ext cx="72008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0" idx="3"/>
            <a:endCxn id="21" idx="1"/>
          </p:cNvCxnSpPr>
          <p:nvPr/>
        </p:nvCxnSpPr>
        <p:spPr>
          <a:xfrm>
            <a:off x="5694750" y="2853730"/>
            <a:ext cx="74108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316946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구현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6" name="구부러진 연결선 15"/>
          <p:cNvCxnSpPr>
            <a:stCxn id="27" idx="2"/>
            <a:endCxn id="21" idx="2"/>
          </p:cNvCxnSpPr>
          <p:nvPr/>
        </p:nvCxnSpPr>
        <p:spPr>
          <a:xfrm rot="5400000">
            <a:off x="8946405" y="1773213"/>
            <a:ext cx="12700" cy="2881114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21" idx="0"/>
            <a:endCxn id="27" idx="0"/>
          </p:cNvCxnSpPr>
          <p:nvPr/>
        </p:nvCxnSpPr>
        <p:spPr>
          <a:xfrm rot="5400000" flipH="1" flipV="1">
            <a:off x="8946405" y="1053133"/>
            <a:ext cx="12700" cy="2881114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2738" y="3501802"/>
            <a:ext cx="208823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문장 요약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요구 성능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예외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키워드 파악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80618" y="3501802"/>
            <a:ext cx="20882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 입력 확인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47894" y="3501802"/>
            <a:ext cx="208823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의사코드 작성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TC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작성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93812" y="3923713"/>
            <a:ext cx="1926084" cy="33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28968" y="3574563"/>
            <a:ext cx="1926084" cy="33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12738" y="5353144"/>
            <a:ext cx="8604208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70%</a:t>
            </a: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316946" y="5353144"/>
            <a:ext cx="2170490" cy="5040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30%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 성능 파악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6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알고리즘의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대량의 입력값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있는 문제를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효율적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푸는 절차 혹은 방법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즉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문제를 풀기 위해서는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문제에서 요구하는 효율을 파악 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구현한 코드의 효율을 측정할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우리는 효율을 성능이라고 할 수 있음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3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절대시간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받고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결과값은 반환하기 까지 걸린 시간을 측정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문제점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H/W Spec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 따라 결과값이 달라지므로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절대적인 성능 측정이 불가능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graphicFrame>
        <p:nvGraphicFramePr>
          <p:cNvPr id="42" name="차트 41"/>
          <p:cNvGraphicFramePr/>
          <p:nvPr>
            <p:extLst>
              <p:ext uri="{D42A27DB-BD31-4B8C-83A1-F6EECF244321}">
                <p14:modId xmlns:p14="http://schemas.microsoft.com/office/powerpoint/2010/main" val="3662136985"/>
              </p:ext>
            </p:extLst>
          </p:nvPr>
        </p:nvGraphicFramePr>
        <p:xfrm>
          <a:off x="2134766" y="3424571"/>
          <a:ext cx="7375839" cy="269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12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연산횟수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받고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코드에서 수행한 연산횟수를 측정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연산량을 측정하므로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H/W Spec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 의존하지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문제점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분기문에 따라 연산횟수가 달라질 수 있음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-&gt;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무엇을 기준으로 할 것인가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" name="순서도: 판단 3"/>
          <p:cNvSpPr/>
          <p:nvPr/>
        </p:nvSpPr>
        <p:spPr>
          <a:xfrm>
            <a:off x="3862958" y="4797946"/>
            <a:ext cx="1872208" cy="864096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짝수</a:t>
            </a:r>
            <a:r>
              <a:rPr lang="en-US" altLang="ko-KR" smtClean="0">
                <a:solidFill>
                  <a:srgbClr val="FF0000"/>
                </a:solidFill>
              </a:rPr>
              <a:t>?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206774" y="4941962"/>
            <a:ext cx="576064" cy="5760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N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5" idx="6"/>
            <a:endCxn id="4" idx="1"/>
          </p:cNvCxnSpPr>
          <p:nvPr/>
        </p:nvCxnSpPr>
        <p:spPr>
          <a:xfrm>
            <a:off x="2782838" y="5229994"/>
            <a:ext cx="108012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238428" y="4293890"/>
            <a:ext cx="324036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10</a:t>
            </a:r>
            <a:r>
              <a:rPr lang="ko-KR" altLang="en-US" smtClean="0">
                <a:solidFill>
                  <a:srgbClr val="FF0000"/>
                </a:solidFill>
              </a:rPr>
              <a:t>까지 출력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38428" y="5734050"/>
            <a:ext cx="324036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1000</a:t>
            </a:r>
            <a:r>
              <a:rPr lang="ko-KR" altLang="en-US" smtClean="0">
                <a:solidFill>
                  <a:srgbClr val="FF0000"/>
                </a:solidFill>
              </a:rPr>
              <a:t>까지 출력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1" name="꺾인 연결선 10"/>
          <p:cNvCxnSpPr>
            <a:stCxn id="4" idx="0"/>
            <a:endCxn id="9" idx="1"/>
          </p:cNvCxnSpPr>
          <p:nvPr/>
        </p:nvCxnSpPr>
        <p:spPr>
          <a:xfrm rot="5400000" flipH="1" flipV="1">
            <a:off x="5374729" y="3934247"/>
            <a:ext cx="288032" cy="1439366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4" idx="2"/>
            <a:endCxn id="24" idx="1"/>
          </p:cNvCxnSpPr>
          <p:nvPr/>
        </p:nvCxnSpPr>
        <p:spPr>
          <a:xfrm rot="16200000" flipH="1">
            <a:off x="5374729" y="5086375"/>
            <a:ext cx="288032" cy="1439366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연산횟수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우리가 궁금한 건 제한시간 내에 프로그램이 수행되는지 여부이므로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최악의 경우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로 판단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문제에서 요구하는 성능인지만 알면 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대략적인 추이를 파악하면 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실생활 예시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이성친구와 약속을 잡는 상황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362092" y="4756590"/>
            <a:ext cx="4304547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오는데 얼마나 걸릴 것 같아</a:t>
            </a:r>
            <a:r>
              <a:rPr lang="en-US" altLang="ko-KR" smtClean="0">
                <a:solidFill>
                  <a:srgbClr val="FF0000"/>
                </a:solidFill>
              </a:rPr>
              <a:t>?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6081334" y="4160135"/>
            <a:ext cx="5054433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5</a:t>
            </a:r>
            <a:r>
              <a:rPr lang="ko-KR" altLang="en-US" smtClean="0">
                <a:solidFill>
                  <a:srgbClr val="FF0000"/>
                </a:solidFill>
              </a:rPr>
              <a:t>분안에는 갈 수 있어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6081335" y="5606488"/>
            <a:ext cx="5054432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온도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차의 저항을 고려 해봤을때</a:t>
            </a:r>
            <a:r>
              <a:rPr lang="en-US" altLang="ko-KR" smtClean="0">
                <a:solidFill>
                  <a:srgbClr val="FF0000"/>
                </a:solidFill>
              </a:rPr>
              <a:t>.. 4.12324</a:t>
            </a:r>
            <a:r>
              <a:rPr lang="ko-KR" altLang="en-US" smtClean="0">
                <a:solidFill>
                  <a:srgbClr val="FF0000"/>
                </a:solidFill>
              </a:rPr>
              <a:t>분 걸릴 것 같아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207774" y="4354491"/>
            <a:ext cx="432048" cy="4320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왼쪽 그래프를 보면 특정 시점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x0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부터 항상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g(x)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보다 항상 크다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입력값이 충분히 큰 문제를 다룰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최악의 경우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 성능을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O(g(x))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로 표현 가능 하다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가질수 있는 의문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 = 2x + 1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일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O(x^2), O(3x^3), O(2^X)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가능한가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 -&gt;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최소한의 상한고려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26" y="4158376"/>
            <a:ext cx="3585406" cy="21523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6" y="4158376"/>
            <a:ext cx="3600400" cy="21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구하는 과정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최고차항만 남기고 제거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최고차항의 상수를 제거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70501"/>
              </p:ext>
            </p:extLst>
          </p:nvPr>
        </p:nvGraphicFramePr>
        <p:xfrm>
          <a:off x="3242014" y="3357786"/>
          <a:ext cx="5741226" cy="288032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70613">
                  <a:extLst>
                    <a:ext uri="{9D8B030D-6E8A-4147-A177-3AD203B41FA5}">
                      <a16:colId xmlns:a16="http://schemas.microsoft.com/office/drawing/2014/main" val="3293926544"/>
                    </a:ext>
                  </a:extLst>
                </a:gridCol>
                <a:gridCol w="2870613">
                  <a:extLst>
                    <a:ext uri="{9D8B030D-6E8A-4147-A177-3AD203B41FA5}">
                      <a16:colId xmlns:a16="http://schemas.microsoft.com/office/drawing/2014/main" val="3271188404"/>
                    </a:ext>
                  </a:extLst>
                </a:gridCol>
              </a:tblGrid>
              <a:tr h="486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수식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빅오 표기법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054442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3n + 2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5546459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5n^2 + 4n + 7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O(n^2)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5445009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2n log n + 3n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 log 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855813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n^3 + n^2 + 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O(n^3)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2333167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 log n + 20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O(log 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0039511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 * 2^n + 3n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O(2^n)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466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36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 응용하기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초에 연산은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억번 정도로 고려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억에 집착하지 말기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기반으로 문제에서 요구하는 성능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요구하는 성능 기준 자료구조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 설계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 startAt="3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응용하기 위해 알아야 할 것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각 알고리즘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자료구조의 특징 및 성능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각 언어에서 제공하는 메서드의 성능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동작은 비슷하지만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성능이 다른 경우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* python : join() vs + / pop(0) vs popleft()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* c++ : unordered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컨테이너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vs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일반 컨테이너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7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일단 문제를 풀어봅시다</a:t>
            </a:r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8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 응용하기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초에 연산은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억번 정도로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고려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하나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tight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하게 잡지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명확한 숫자에 집착하지 말자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차이가 확연함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70453"/>
              </p:ext>
            </p:extLst>
          </p:nvPr>
        </p:nvGraphicFramePr>
        <p:xfrm>
          <a:off x="354774" y="2682808"/>
          <a:ext cx="11508388" cy="2115141"/>
        </p:xfrm>
        <a:graphic>
          <a:graphicData uri="http://schemas.openxmlformats.org/drawingml/2006/table">
            <a:tbl>
              <a:tblPr/>
              <a:tblGrid>
                <a:gridCol w="615108">
                  <a:extLst>
                    <a:ext uri="{9D8B030D-6E8A-4147-A177-3AD203B41FA5}">
                      <a16:colId xmlns:a16="http://schemas.microsoft.com/office/drawing/2014/main" val="1925824638"/>
                    </a:ext>
                  </a:extLst>
                </a:gridCol>
                <a:gridCol w="615108">
                  <a:extLst>
                    <a:ext uri="{9D8B030D-6E8A-4147-A177-3AD203B41FA5}">
                      <a16:colId xmlns:a16="http://schemas.microsoft.com/office/drawing/2014/main" val="1383522654"/>
                    </a:ext>
                  </a:extLst>
                </a:gridCol>
                <a:gridCol w="623895">
                  <a:extLst>
                    <a:ext uri="{9D8B030D-6E8A-4147-A177-3AD203B41FA5}">
                      <a16:colId xmlns:a16="http://schemas.microsoft.com/office/drawing/2014/main" val="178987777"/>
                    </a:ext>
                  </a:extLst>
                </a:gridCol>
                <a:gridCol w="896302">
                  <a:extLst>
                    <a:ext uri="{9D8B030D-6E8A-4147-A177-3AD203B41FA5}">
                      <a16:colId xmlns:a16="http://schemas.microsoft.com/office/drawing/2014/main" val="1419110825"/>
                    </a:ext>
                  </a:extLst>
                </a:gridCol>
                <a:gridCol w="685406">
                  <a:extLst>
                    <a:ext uri="{9D8B030D-6E8A-4147-A177-3AD203B41FA5}">
                      <a16:colId xmlns:a16="http://schemas.microsoft.com/office/drawing/2014/main" val="3690764065"/>
                    </a:ext>
                  </a:extLst>
                </a:gridCol>
                <a:gridCol w="843578">
                  <a:extLst>
                    <a:ext uri="{9D8B030D-6E8A-4147-A177-3AD203B41FA5}">
                      <a16:colId xmlns:a16="http://schemas.microsoft.com/office/drawing/2014/main" val="2983200643"/>
                    </a:ext>
                  </a:extLst>
                </a:gridCol>
                <a:gridCol w="1028110">
                  <a:extLst>
                    <a:ext uri="{9D8B030D-6E8A-4147-A177-3AD203B41FA5}">
                      <a16:colId xmlns:a16="http://schemas.microsoft.com/office/drawing/2014/main" val="2210237729"/>
                    </a:ext>
                  </a:extLst>
                </a:gridCol>
                <a:gridCol w="1212643">
                  <a:extLst>
                    <a:ext uri="{9D8B030D-6E8A-4147-A177-3AD203B41FA5}">
                      <a16:colId xmlns:a16="http://schemas.microsoft.com/office/drawing/2014/main" val="1019785337"/>
                    </a:ext>
                  </a:extLst>
                </a:gridCol>
                <a:gridCol w="1362026">
                  <a:extLst>
                    <a:ext uri="{9D8B030D-6E8A-4147-A177-3AD203B41FA5}">
                      <a16:colId xmlns:a16="http://schemas.microsoft.com/office/drawing/2014/main" val="472522359"/>
                    </a:ext>
                  </a:extLst>
                </a:gridCol>
                <a:gridCol w="1546559">
                  <a:extLst>
                    <a:ext uri="{9D8B030D-6E8A-4147-A177-3AD203B41FA5}">
                      <a16:colId xmlns:a16="http://schemas.microsoft.com/office/drawing/2014/main" val="406601713"/>
                    </a:ext>
                  </a:extLst>
                </a:gridCol>
                <a:gridCol w="2079653">
                  <a:extLst>
                    <a:ext uri="{9D8B030D-6E8A-4147-A177-3AD203B41FA5}">
                      <a16:colId xmlns:a16="http://schemas.microsoft.com/office/drawing/2014/main" val="54084857"/>
                    </a:ext>
                  </a:extLst>
                </a:gridCol>
              </a:tblGrid>
              <a:tr h="30216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입력값의 크기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많이 나오는 입력값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82617"/>
                  </a:ext>
                </a:extLst>
              </a:tr>
              <a:tr h="30216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756104"/>
                  </a:ext>
                </a:extLst>
              </a:tr>
              <a:tr h="3021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복잡도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63308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30,000,000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891947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xlogx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2,000,000</a:t>
                      </a:r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919397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x^2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smtClean="0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100,000,000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</a:t>
                      </a:r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503888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2^x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1,024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1.26765E+30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33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2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2698" y="19896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32570" y="19896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32442" y="19896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2698" y="414987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2570" y="414987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32442" y="414987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2698" y="486995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32570" y="486995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32442" y="486995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2698" y="55900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32570" y="55900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732442" y="55900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655046" y="198963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4966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75126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439" y="198963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832359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272519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096000" y="126955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2"/>
            <a:endCxn id="25" idx="0"/>
          </p:cNvCxnSpPr>
          <p:nvPr/>
        </p:nvCxnSpPr>
        <p:spPr>
          <a:xfrm flipH="1">
            <a:off x="5015086" y="1629594"/>
            <a:ext cx="1080914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31" idx="6"/>
            <a:endCxn id="28" idx="0"/>
          </p:cNvCxnSpPr>
          <p:nvPr/>
        </p:nvCxnSpPr>
        <p:spPr>
          <a:xfrm>
            <a:off x="6816080" y="1629594"/>
            <a:ext cx="1096399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5" idx="2"/>
            <a:endCxn id="26" idx="0"/>
          </p:cNvCxnSpPr>
          <p:nvPr/>
        </p:nvCxnSpPr>
        <p:spPr>
          <a:xfrm flipH="1">
            <a:off x="4295006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5" idx="6"/>
            <a:endCxn id="27" idx="0"/>
          </p:cNvCxnSpPr>
          <p:nvPr/>
        </p:nvCxnSpPr>
        <p:spPr>
          <a:xfrm>
            <a:off x="5375126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8" idx="2"/>
            <a:endCxn id="29" idx="0"/>
          </p:cNvCxnSpPr>
          <p:nvPr/>
        </p:nvCxnSpPr>
        <p:spPr>
          <a:xfrm flipH="1">
            <a:off x="7192399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8" idx="6"/>
            <a:endCxn id="30" idx="0"/>
          </p:cNvCxnSpPr>
          <p:nvPr/>
        </p:nvCxnSpPr>
        <p:spPr>
          <a:xfrm>
            <a:off x="8272519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9335566" y="1269554"/>
            <a:ext cx="0" cy="216024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9479582" y="2118841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logN(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트리탐색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180367" y="1398762"/>
            <a:ext cx="404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64537" y="3559002"/>
            <a:ext cx="738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N^2</a:t>
            </a:r>
            <a:endParaRPr lang="ko-KR" altLang="en-US"/>
          </a:p>
        </p:txBody>
      </p:sp>
      <p:cxnSp>
        <p:nvCxnSpPr>
          <p:cNvPr id="58" name="직선 화살표 연결선 57"/>
          <p:cNvCxnSpPr>
            <a:stCxn id="6" idx="1"/>
            <a:endCxn id="10" idx="3"/>
          </p:cNvCxnSpPr>
          <p:nvPr/>
        </p:nvCxnSpPr>
        <p:spPr>
          <a:xfrm>
            <a:off x="332698" y="2349674"/>
            <a:ext cx="209961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자유형 60"/>
          <p:cNvSpPr/>
          <p:nvPr/>
        </p:nvSpPr>
        <p:spPr>
          <a:xfrm>
            <a:off x="357447" y="4527310"/>
            <a:ext cx="2044931" cy="1504939"/>
          </a:xfrm>
          <a:custGeom>
            <a:avLst/>
            <a:gdLst>
              <a:gd name="connsiteX0" fmla="*/ 0 w 2044931"/>
              <a:gd name="connsiteY0" fmla="*/ 0 h 1504939"/>
              <a:gd name="connsiteX1" fmla="*/ 548640 w 2044931"/>
              <a:gd name="connsiteY1" fmla="*/ 16626 h 1504939"/>
              <a:gd name="connsiteX2" fmla="*/ 1429789 w 2044931"/>
              <a:gd name="connsiteY2" fmla="*/ 24938 h 1504939"/>
              <a:gd name="connsiteX3" fmla="*/ 1612669 w 2044931"/>
              <a:gd name="connsiteY3" fmla="*/ 41564 h 1504939"/>
              <a:gd name="connsiteX4" fmla="*/ 1637608 w 2044931"/>
              <a:gd name="connsiteY4" fmla="*/ 49876 h 1504939"/>
              <a:gd name="connsiteX5" fmla="*/ 1654233 w 2044931"/>
              <a:gd name="connsiteY5" fmla="*/ 66502 h 1504939"/>
              <a:gd name="connsiteX6" fmla="*/ 1670858 w 2044931"/>
              <a:gd name="connsiteY6" fmla="*/ 116378 h 1504939"/>
              <a:gd name="connsiteX7" fmla="*/ 1687484 w 2044931"/>
              <a:gd name="connsiteY7" fmla="*/ 141316 h 1504939"/>
              <a:gd name="connsiteX8" fmla="*/ 1695797 w 2044931"/>
              <a:gd name="connsiteY8" fmla="*/ 174567 h 1504939"/>
              <a:gd name="connsiteX9" fmla="*/ 1704109 w 2044931"/>
              <a:gd name="connsiteY9" fmla="*/ 249382 h 1504939"/>
              <a:gd name="connsiteX10" fmla="*/ 1712422 w 2044931"/>
              <a:gd name="connsiteY10" fmla="*/ 315884 h 1504939"/>
              <a:gd name="connsiteX11" fmla="*/ 1687484 w 2044931"/>
              <a:gd name="connsiteY11" fmla="*/ 556953 h 1504939"/>
              <a:gd name="connsiteX12" fmla="*/ 1662546 w 2044931"/>
              <a:gd name="connsiteY12" fmla="*/ 606829 h 1504939"/>
              <a:gd name="connsiteX13" fmla="*/ 1645920 w 2044931"/>
              <a:gd name="connsiteY13" fmla="*/ 623455 h 1504939"/>
              <a:gd name="connsiteX14" fmla="*/ 1620982 w 2044931"/>
              <a:gd name="connsiteY14" fmla="*/ 631767 h 1504939"/>
              <a:gd name="connsiteX15" fmla="*/ 1596044 w 2044931"/>
              <a:gd name="connsiteY15" fmla="*/ 648393 h 1504939"/>
              <a:gd name="connsiteX16" fmla="*/ 1562793 w 2044931"/>
              <a:gd name="connsiteY16" fmla="*/ 656706 h 1504939"/>
              <a:gd name="connsiteX17" fmla="*/ 1330037 w 2044931"/>
              <a:gd name="connsiteY17" fmla="*/ 648393 h 1504939"/>
              <a:gd name="connsiteX18" fmla="*/ 1080655 w 2044931"/>
              <a:gd name="connsiteY18" fmla="*/ 656706 h 1504939"/>
              <a:gd name="connsiteX19" fmla="*/ 548640 w 2044931"/>
              <a:gd name="connsiteY19" fmla="*/ 665018 h 1504939"/>
              <a:gd name="connsiteX20" fmla="*/ 440575 w 2044931"/>
              <a:gd name="connsiteY20" fmla="*/ 689956 h 1504939"/>
              <a:gd name="connsiteX21" fmla="*/ 390698 w 2044931"/>
              <a:gd name="connsiteY21" fmla="*/ 714895 h 1504939"/>
              <a:gd name="connsiteX22" fmla="*/ 365760 w 2044931"/>
              <a:gd name="connsiteY22" fmla="*/ 731520 h 1504939"/>
              <a:gd name="connsiteX23" fmla="*/ 340822 w 2044931"/>
              <a:gd name="connsiteY23" fmla="*/ 739833 h 1504939"/>
              <a:gd name="connsiteX24" fmla="*/ 266008 w 2044931"/>
              <a:gd name="connsiteY24" fmla="*/ 781396 h 1504939"/>
              <a:gd name="connsiteX25" fmla="*/ 249382 w 2044931"/>
              <a:gd name="connsiteY25" fmla="*/ 798022 h 1504939"/>
              <a:gd name="connsiteX26" fmla="*/ 199506 w 2044931"/>
              <a:gd name="connsiteY26" fmla="*/ 831273 h 1504939"/>
              <a:gd name="connsiteX27" fmla="*/ 157942 w 2044931"/>
              <a:gd name="connsiteY27" fmla="*/ 872836 h 1504939"/>
              <a:gd name="connsiteX28" fmla="*/ 124691 w 2044931"/>
              <a:gd name="connsiteY28" fmla="*/ 906087 h 1504939"/>
              <a:gd name="connsiteX29" fmla="*/ 116378 w 2044931"/>
              <a:gd name="connsiteY29" fmla="*/ 931026 h 1504939"/>
              <a:gd name="connsiteX30" fmla="*/ 91440 w 2044931"/>
              <a:gd name="connsiteY30" fmla="*/ 955964 h 1504939"/>
              <a:gd name="connsiteX31" fmla="*/ 66502 w 2044931"/>
              <a:gd name="connsiteY31" fmla="*/ 989215 h 1504939"/>
              <a:gd name="connsiteX32" fmla="*/ 58189 w 2044931"/>
              <a:gd name="connsiteY32" fmla="*/ 1022466 h 1504939"/>
              <a:gd name="connsiteX33" fmla="*/ 49877 w 2044931"/>
              <a:gd name="connsiteY33" fmla="*/ 1047404 h 1504939"/>
              <a:gd name="connsiteX34" fmla="*/ 58189 w 2044931"/>
              <a:gd name="connsiteY34" fmla="*/ 1230284 h 1504939"/>
              <a:gd name="connsiteX35" fmla="*/ 66502 w 2044931"/>
              <a:gd name="connsiteY35" fmla="*/ 1255222 h 1504939"/>
              <a:gd name="connsiteX36" fmla="*/ 99753 w 2044931"/>
              <a:gd name="connsiteY36" fmla="*/ 1288473 h 1504939"/>
              <a:gd name="connsiteX37" fmla="*/ 133004 w 2044931"/>
              <a:gd name="connsiteY37" fmla="*/ 1330036 h 1504939"/>
              <a:gd name="connsiteX38" fmla="*/ 157942 w 2044931"/>
              <a:gd name="connsiteY38" fmla="*/ 1338349 h 1504939"/>
              <a:gd name="connsiteX39" fmla="*/ 199506 w 2044931"/>
              <a:gd name="connsiteY39" fmla="*/ 1371600 h 1504939"/>
              <a:gd name="connsiteX40" fmla="*/ 274320 w 2044931"/>
              <a:gd name="connsiteY40" fmla="*/ 1396538 h 1504939"/>
              <a:gd name="connsiteX41" fmla="*/ 332509 w 2044931"/>
              <a:gd name="connsiteY41" fmla="*/ 1413164 h 1504939"/>
              <a:gd name="connsiteX42" fmla="*/ 357448 w 2044931"/>
              <a:gd name="connsiteY42" fmla="*/ 1421476 h 1504939"/>
              <a:gd name="connsiteX43" fmla="*/ 623455 w 2044931"/>
              <a:gd name="connsiteY43" fmla="*/ 1446415 h 1504939"/>
              <a:gd name="connsiteX44" fmla="*/ 689957 w 2044931"/>
              <a:gd name="connsiteY44" fmla="*/ 1438102 h 1504939"/>
              <a:gd name="connsiteX45" fmla="*/ 897775 w 2044931"/>
              <a:gd name="connsiteY45" fmla="*/ 1454727 h 1504939"/>
              <a:gd name="connsiteX46" fmla="*/ 997528 w 2044931"/>
              <a:gd name="connsiteY46" fmla="*/ 1471353 h 1504939"/>
              <a:gd name="connsiteX47" fmla="*/ 1130531 w 2044931"/>
              <a:gd name="connsiteY47" fmla="*/ 1479666 h 1504939"/>
              <a:gd name="connsiteX48" fmla="*/ 1230284 w 2044931"/>
              <a:gd name="connsiteY48" fmla="*/ 1487978 h 1504939"/>
              <a:gd name="connsiteX49" fmla="*/ 1255222 w 2044931"/>
              <a:gd name="connsiteY49" fmla="*/ 1496291 h 1504939"/>
              <a:gd name="connsiteX50" fmla="*/ 1479666 w 2044931"/>
              <a:gd name="connsiteY50" fmla="*/ 1496291 h 1504939"/>
              <a:gd name="connsiteX51" fmla="*/ 1770611 w 2044931"/>
              <a:gd name="connsiteY51" fmla="*/ 1487978 h 1504939"/>
              <a:gd name="connsiteX52" fmla="*/ 1995055 w 2044931"/>
              <a:gd name="connsiteY52" fmla="*/ 1504604 h 1504939"/>
              <a:gd name="connsiteX53" fmla="*/ 2044931 w 2044931"/>
              <a:gd name="connsiteY53" fmla="*/ 1504604 h 150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44931" h="1504939">
                <a:moveTo>
                  <a:pt x="0" y="0"/>
                </a:moveTo>
                <a:cubicBezTo>
                  <a:pt x="251073" y="14769"/>
                  <a:pt x="168428" y="11720"/>
                  <a:pt x="548640" y="16626"/>
                </a:cubicBezTo>
                <a:lnTo>
                  <a:pt x="1429789" y="24938"/>
                </a:lnTo>
                <a:cubicBezTo>
                  <a:pt x="1508512" y="29569"/>
                  <a:pt x="1547800" y="25347"/>
                  <a:pt x="1612669" y="41564"/>
                </a:cubicBezTo>
                <a:cubicBezTo>
                  <a:pt x="1621170" y="43689"/>
                  <a:pt x="1629295" y="47105"/>
                  <a:pt x="1637608" y="49876"/>
                </a:cubicBezTo>
                <a:cubicBezTo>
                  <a:pt x="1643150" y="55418"/>
                  <a:pt x="1650728" y="59492"/>
                  <a:pt x="1654233" y="66502"/>
                </a:cubicBezTo>
                <a:cubicBezTo>
                  <a:pt x="1662070" y="82177"/>
                  <a:pt x="1661137" y="101797"/>
                  <a:pt x="1670858" y="116378"/>
                </a:cubicBezTo>
                <a:lnTo>
                  <a:pt x="1687484" y="141316"/>
                </a:lnTo>
                <a:cubicBezTo>
                  <a:pt x="1690255" y="152400"/>
                  <a:pt x="1694060" y="163275"/>
                  <a:pt x="1695797" y="174567"/>
                </a:cubicBezTo>
                <a:cubicBezTo>
                  <a:pt x="1699612" y="199367"/>
                  <a:pt x="1701177" y="224462"/>
                  <a:pt x="1704109" y="249382"/>
                </a:cubicBezTo>
                <a:cubicBezTo>
                  <a:pt x="1706719" y="271569"/>
                  <a:pt x="1709651" y="293717"/>
                  <a:pt x="1712422" y="315884"/>
                </a:cubicBezTo>
                <a:cubicBezTo>
                  <a:pt x="1703348" y="524572"/>
                  <a:pt x="1724281" y="446562"/>
                  <a:pt x="1687484" y="556953"/>
                </a:cubicBezTo>
                <a:cubicBezTo>
                  <a:pt x="1678705" y="583291"/>
                  <a:pt x="1680961" y="583811"/>
                  <a:pt x="1662546" y="606829"/>
                </a:cubicBezTo>
                <a:cubicBezTo>
                  <a:pt x="1657650" y="612949"/>
                  <a:pt x="1652641" y="619423"/>
                  <a:pt x="1645920" y="623455"/>
                </a:cubicBezTo>
                <a:cubicBezTo>
                  <a:pt x="1638406" y="627963"/>
                  <a:pt x="1629295" y="628996"/>
                  <a:pt x="1620982" y="631767"/>
                </a:cubicBezTo>
                <a:cubicBezTo>
                  <a:pt x="1612669" y="637309"/>
                  <a:pt x="1605227" y="644457"/>
                  <a:pt x="1596044" y="648393"/>
                </a:cubicBezTo>
                <a:cubicBezTo>
                  <a:pt x="1585543" y="652894"/>
                  <a:pt x="1574218" y="656706"/>
                  <a:pt x="1562793" y="656706"/>
                </a:cubicBezTo>
                <a:cubicBezTo>
                  <a:pt x="1485158" y="656706"/>
                  <a:pt x="1407622" y="651164"/>
                  <a:pt x="1330037" y="648393"/>
                </a:cubicBezTo>
                <a:lnTo>
                  <a:pt x="1080655" y="656706"/>
                </a:lnTo>
                <a:cubicBezTo>
                  <a:pt x="903335" y="660479"/>
                  <a:pt x="725854" y="657834"/>
                  <a:pt x="548640" y="665018"/>
                </a:cubicBezTo>
                <a:cubicBezTo>
                  <a:pt x="506879" y="666711"/>
                  <a:pt x="476830" y="677872"/>
                  <a:pt x="440575" y="689956"/>
                </a:cubicBezTo>
                <a:cubicBezTo>
                  <a:pt x="369117" y="737597"/>
                  <a:pt x="459522" y="680484"/>
                  <a:pt x="390698" y="714895"/>
                </a:cubicBezTo>
                <a:cubicBezTo>
                  <a:pt x="381762" y="719363"/>
                  <a:pt x="374696" y="727052"/>
                  <a:pt x="365760" y="731520"/>
                </a:cubicBezTo>
                <a:cubicBezTo>
                  <a:pt x="357923" y="735439"/>
                  <a:pt x="348482" y="735578"/>
                  <a:pt x="340822" y="739833"/>
                </a:cubicBezTo>
                <a:cubicBezTo>
                  <a:pt x="255077" y="787470"/>
                  <a:pt x="322434" y="762589"/>
                  <a:pt x="266008" y="781396"/>
                </a:cubicBezTo>
                <a:cubicBezTo>
                  <a:pt x="260466" y="786938"/>
                  <a:pt x="255652" y="793319"/>
                  <a:pt x="249382" y="798022"/>
                </a:cubicBezTo>
                <a:cubicBezTo>
                  <a:pt x="233397" y="810011"/>
                  <a:pt x="199506" y="831273"/>
                  <a:pt x="199506" y="831273"/>
                </a:cubicBezTo>
                <a:cubicBezTo>
                  <a:pt x="167485" y="879303"/>
                  <a:pt x="201046" y="835890"/>
                  <a:pt x="157942" y="872836"/>
                </a:cubicBezTo>
                <a:cubicBezTo>
                  <a:pt x="146041" y="883037"/>
                  <a:pt x="124691" y="906087"/>
                  <a:pt x="124691" y="906087"/>
                </a:cubicBezTo>
                <a:cubicBezTo>
                  <a:pt x="121920" y="914400"/>
                  <a:pt x="121239" y="923735"/>
                  <a:pt x="116378" y="931026"/>
                </a:cubicBezTo>
                <a:cubicBezTo>
                  <a:pt x="109857" y="940808"/>
                  <a:pt x="99091" y="947038"/>
                  <a:pt x="91440" y="955964"/>
                </a:cubicBezTo>
                <a:cubicBezTo>
                  <a:pt x="82424" y="966483"/>
                  <a:pt x="74815" y="978131"/>
                  <a:pt x="66502" y="989215"/>
                </a:cubicBezTo>
                <a:cubicBezTo>
                  <a:pt x="63731" y="1000299"/>
                  <a:pt x="61328" y="1011481"/>
                  <a:pt x="58189" y="1022466"/>
                </a:cubicBezTo>
                <a:cubicBezTo>
                  <a:pt x="55782" y="1030891"/>
                  <a:pt x="49877" y="1038642"/>
                  <a:pt x="49877" y="1047404"/>
                </a:cubicBezTo>
                <a:cubicBezTo>
                  <a:pt x="49877" y="1108427"/>
                  <a:pt x="53323" y="1169455"/>
                  <a:pt x="58189" y="1230284"/>
                </a:cubicBezTo>
                <a:cubicBezTo>
                  <a:pt x="58888" y="1239018"/>
                  <a:pt x="61409" y="1248092"/>
                  <a:pt x="66502" y="1255222"/>
                </a:cubicBezTo>
                <a:cubicBezTo>
                  <a:pt x="75613" y="1267977"/>
                  <a:pt x="91058" y="1275431"/>
                  <a:pt x="99753" y="1288473"/>
                </a:cubicBezTo>
                <a:cubicBezTo>
                  <a:pt x="107306" y="1299802"/>
                  <a:pt x="119841" y="1322138"/>
                  <a:pt x="133004" y="1330036"/>
                </a:cubicBezTo>
                <a:cubicBezTo>
                  <a:pt x="140518" y="1334544"/>
                  <a:pt x="149629" y="1335578"/>
                  <a:pt x="157942" y="1338349"/>
                </a:cubicBezTo>
                <a:cubicBezTo>
                  <a:pt x="171761" y="1352168"/>
                  <a:pt x="180630" y="1363210"/>
                  <a:pt x="199506" y="1371600"/>
                </a:cubicBezTo>
                <a:cubicBezTo>
                  <a:pt x="199531" y="1371611"/>
                  <a:pt x="261838" y="1392377"/>
                  <a:pt x="274320" y="1396538"/>
                </a:cubicBezTo>
                <a:cubicBezTo>
                  <a:pt x="334112" y="1416468"/>
                  <a:pt x="259445" y="1392289"/>
                  <a:pt x="332509" y="1413164"/>
                </a:cubicBezTo>
                <a:cubicBezTo>
                  <a:pt x="340934" y="1415571"/>
                  <a:pt x="348793" y="1420109"/>
                  <a:pt x="357448" y="1421476"/>
                </a:cubicBezTo>
                <a:cubicBezTo>
                  <a:pt x="473476" y="1439796"/>
                  <a:pt x="506559" y="1439109"/>
                  <a:pt x="623455" y="1446415"/>
                </a:cubicBezTo>
                <a:cubicBezTo>
                  <a:pt x="645622" y="1443644"/>
                  <a:pt x="667617" y="1438102"/>
                  <a:pt x="689957" y="1438102"/>
                </a:cubicBezTo>
                <a:cubicBezTo>
                  <a:pt x="773461" y="1438102"/>
                  <a:pt x="823744" y="1443038"/>
                  <a:pt x="897775" y="1454727"/>
                </a:cubicBezTo>
                <a:lnTo>
                  <a:pt x="997528" y="1471353"/>
                </a:lnTo>
                <a:cubicBezTo>
                  <a:pt x="1056292" y="1510528"/>
                  <a:pt x="998887" y="1479666"/>
                  <a:pt x="1130531" y="1479666"/>
                </a:cubicBezTo>
                <a:cubicBezTo>
                  <a:pt x="1163897" y="1479666"/>
                  <a:pt x="1197033" y="1485207"/>
                  <a:pt x="1230284" y="1487978"/>
                </a:cubicBezTo>
                <a:cubicBezTo>
                  <a:pt x="1238597" y="1490749"/>
                  <a:pt x="1246562" y="1494959"/>
                  <a:pt x="1255222" y="1496291"/>
                </a:cubicBezTo>
                <a:cubicBezTo>
                  <a:pt x="1359447" y="1512326"/>
                  <a:pt x="1354362" y="1501111"/>
                  <a:pt x="1479666" y="1496291"/>
                </a:cubicBezTo>
                <a:lnTo>
                  <a:pt x="1770611" y="1487978"/>
                </a:lnTo>
                <a:cubicBezTo>
                  <a:pt x="1864034" y="1496471"/>
                  <a:pt x="1892836" y="1499958"/>
                  <a:pt x="1995055" y="1504604"/>
                </a:cubicBezTo>
                <a:cubicBezTo>
                  <a:pt x="2011663" y="1505359"/>
                  <a:pt x="2028306" y="1504604"/>
                  <a:pt x="2044931" y="1504604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4655046" y="450991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3934966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5375126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7552439" y="450991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832359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8272519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6096000" y="378983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직선 화살표 연결선 106"/>
          <p:cNvCxnSpPr>
            <a:stCxn id="106" idx="2"/>
            <a:endCxn id="100" idx="0"/>
          </p:cNvCxnSpPr>
          <p:nvPr/>
        </p:nvCxnSpPr>
        <p:spPr>
          <a:xfrm flipH="1">
            <a:off x="5015086" y="4149875"/>
            <a:ext cx="1080914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6" idx="6"/>
            <a:endCxn id="103" idx="0"/>
          </p:cNvCxnSpPr>
          <p:nvPr/>
        </p:nvCxnSpPr>
        <p:spPr>
          <a:xfrm>
            <a:off x="6816080" y="4149875"/>
            <a:ext cx="1096399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0" idx="2"/>
            <a:endCxn id="101" idx="0"/>
          </p:cNvCxnSpPr>
          <p:nvPr/>
        </p:nvCxnSpPr>
        <p:spPr>
          <a:xfrm flipH="1">
            <a:off x="4295006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stCxn id="100" idx="6"/>
            <a:endCxn id="102" idx="0"/>
          </p:cNvCxnSpPr>
          <p:nvPr/>
        </p:nvCxnSpPr>
        <p:spPr>
          <a:xfrm>
            <a:off x="5375126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103" idx="2"/>
            <a:endCxn id="104" idx="0"/>
          </p:cNvCxnSpPr>
          <p:nvPr/>
        </p:nvCxnSpPr>
        <p:spPr>
          <a:xfrm flipH="1">
            <a:off x="7192399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103" idx="6"/>
            <a:endCxn id="105" idx="0"/>
          </p:cNvCxnSpPr>
          <p:nvPr/>
        </p:nvCxnSpPr>
        <p:spPr>
          <a:xfrm>
            <a:off x="8272519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자유형 115"/>
          <p:cNvSpPr/>
          <p:nvPr/>
        </p:nvSpPr>
        <p:spPr>
          <a:xfrm>
            <a:off x="3956858" y="4139546"/>
            <a:ext cx="5261957" cy="1529957"/>
          </a:xfrm>
          <a:custGeom>
            <a:avLst/>
            <a:gdLst>
              <a:gd name="connsiteX0" fmla="*/ 2552007 w 5261957"/>
              <a:gd name="connsiteY0" fmla="*/ 8505 h 1529957"/>
              <a:gd name="connsiteX1" fmla="*/ 1737360 w 5261957"/>
              <a:gd name="connsiteY1" fmla="*/ 8505 h 1529957"/>
              <a:gd name="connsiteX2" fmla="*/ 423949 w 5261957"/>
              <a:gd name="connsiteY2" fmla="*/ 16818 h 1529957"/>
              <a:gd name="connsiteX3" fmla="*/ 390698 w 5261957"/>
              <a:gd name="connsiteY3" fmla="*/ 25130 h 1529957"/>
              <a:gd name="connsiteX4" fmla="*/ 340822 w 5261957"/>
              <a:gd name="connsiteY4" fmla="*/ 41756 h 1529957"/>
              <a:gd name="connsiteX5" fmla="*/ 324197 w 5261957"/>
              <a:gd name="connsiteY5" fmla="*/ 66694 h 1529957"/>
              <a:gd name="connsiteX6" fmla="*/ 299258 w 5261957"/>
              <a:gd name="connsiteY6" fmla="*/ 75007 h 1529957"/>
              <a:gd name="connsiteX7" fmla="*/ 274320 w 5261957"/>
              <a:gd name="connsiteY7" fmla="*/ 91632 h 1529957"/>
              <a:gd name="connsiteX8" fmla="*/ 224444 w 5261957"/>
              <a:gd name="connsiteY8" fmla="*/ 141509 h 1529957"/>
              <a:gd name="connsiteX9" fmla="*/ 207818 w 5261957"/>
              <a:gd name="connsiteY9" fmla="*/ 158134 h 1529957"/>
              <a:gd name="connsiteX10" fmla="*/ 191193 w 5261957"/>
              <a:gd name="connsiteY10" fmla="*/ 183072 h 1529957"/>
              <a:gd name="connsiteX11" fmla="*/ 182880 w 5261957"/>
              <a:gd name="connsiteY11" fmla="*/ 208010 h 1529957"/>
              <a:gd name="connsiteX12" fmla="*/ 166255 w 5261957"/>
              <a:gd name="connsiteY12" fmla="*/ 224636 h 1529957"/>
              <a:gd name="connsiteX13" fmla="*/ 141317 w 5261957"/>
              <a:gd name="connsiteY13" fmla="*/ 299450 h 1529957"/>
              <a:gd name="connsiteX14" fmla="*/ 133004 w 5261957"/>
              <a:gd name="connsiteY14" fmla="*/ 324389 h 1529957"/>
              <a:gd name="connsiteX15" fmla="*/ 133004 w 5261957"/>
              <a:gd name="connsiteY15" fmla="*/ 482330 h 1529957"/>
              <a:gd name="connsiteX16" fmla="*/ 149629 w 5261957"/>
              <a:gd name="connsiteY16" fmla="*/ 498956 h 1529957"/>
              <a:gd name="connsiteX17" fmla="*/ 157942 w 5261957"/>
              <a:gd name="connsiteY17" fmla="*/ 523894 h 1529957"/>
              <a:gd name="connsiteX18" fmla="*/ 182880 w 5261957"/>
              <a:gd name="connsiteY18" fmla="*/ 540519 h 1529957"/>
              <a:gd name="connsiteX19" fmla="*/ 199506 w 5261957"/>
              <a:gd name="connsiteY19" fmla="*/ 557145 h 1529957"/>
              <a:gd name="connsiteX20" fmla="*/ 249382 w 5261957"/>
              <a:gd name="connsiteY20" fmla="*/ 582083 h 1529957"/>
              <a:gd name="connsiteX21" fmla="*/ 282633 w 5261957"/>
              <a:gd name="connsiteY21" fmla="*/ 615334 h 1529957"/>
              <a:gd name="connsiteX22" fmla="*/ 357447 w 5261957"/>
              <a:gd name="connsiteY22" fmla="*/ 640272 h 1529957"/>
              <a:gd name="connsiteX23" fmla="*/ 382386 w 5261957"/>
              <a:gd name="connsiteY23" fmla="*/ 648585 h 1529957"/>
              <a:gd name="connsiteX24" fmla="*/ 415637 w 5261957"/>
              <a:gd name="connsiteY24" fmla="*/ 656898 h 1529957"/>
              <a:gd name="connsiteX25" fmla="*/ 498764 w 5261957"/>
              <a:gd name="connsiteY25" fmla="*/ 673523 h 1529957"/>
              <a:gd name="connsiteX26" fmla="*/ 548640 w 5261957"/>
              <a:gd name="connsiteY26" fmla="*/ 706774 h 1529957"/>
              <a:gd name="connsiteX27" fmla="*/ 897775 w 5261957"/>
              <a:gd name="connsiteY27" fmla="*/ 731712 h 1529957"/>
              <a:gd name="connsiteX28" fmla="*/ 980902 w 5261957"/>
              <a:gd name="connsiteY28" fmla="*/ 740025 h 1529957"/>
              <a:gd name="connsiteX29" fmla="*/ 1014153 w 5261957"/>
              <a:gd name="connsiteY29" fmla="*/ 748338 h 1529957"/>
              <a:gd name="connsiteX30" fmla="*/ 1670858 w 5261957"/>
              <a:gd name="connsiteY30" fmla="*/ 756650 h 1529957"/>
              <a:gd name="connsiteX31" fmla="*/ 2377440 w 5261957"/>
              <a:gd name="connsiteY31" fmla="*/ 773276 h 1529957"/>
              <a:gd name="connsiteX32" fmla="*/ 2568633 w 5261957"/>
              <a:gd name="connsiteY32" fmla="*/ 756650 h 1529957"/>
              <a:gd name="connsiteX33" fmla="*/ 2593571 w 5261957"/>
              <a:gd name="connsiteY33" fmla="*/ 740025 h 1529957"/>
              <a:gd name="connsiteX34" fmla="*/ 2776451 w 5261957"/>
              <a:gd name="connsiteY34" fmla="*/ 748338 h 1529957"/>
              <a:gd name="connsiteX35" fmla="*/ 2818015 w 5261957"/>
              <a:gd name="connsiteY35" fmla="*/ 756650 h 1529957"/>
              <a:gd name="connsiteX36" fmla="*/ 2884517 w 5261957"/>
              <a:gd name="connsiteY36" fmla="*/ 764963 h 1529957"/>
              <a:gd name="connsiteX37" fmla="*/ 3225338 w 5261957"/>
              <a:gd name="connsiteY37" fmla="*/ 781589 h 1529957"/>
              <a:gd name="connsiteX38" fmla="*/ 3616037 w 5261957"/>
              <a:gd name="connsiteY38" fmla="*/ 773276 h 1529957"/>
              <a:gd name="connsiteX39" fmla="*/ 3931920 w 5261957"/>
              <a:gd name="connsiteY39" fmla="*/ 781589 h 1529957"/>
              <a:gd name="connsiteX40" fmla="*/ 3956858 w 5261957"/>
              <a:gd name="connsiteY40" fmla="*/ 789901 h 1529957"/>
              <a:gd name="connsiteX41" fmla="*/ 4314306 w 5261957"/>
              <a:gd name="connsiteY41" fmla="*/ 806527 h 1529957"/>
              <a:gd name="connsiteX42" fmla="*/ 4463935 w 5261957"/>
              <a:gd name="connsiteY42" fmla="*/ 831465 h 1529957"/>
              <a:gd name="connsiteX43" fmla="*/ 4572000 w 5261957"/>
              <a:gd name="connsiteY43" fmla="*/ 856403 h 1529957"/>
              <a:gd name="connsiteX44" fmla="*/ 4713317 w 5261957"/>
              <a:gd name="connsiteY44" fmla="*/ 873029 h 1529957"/>
              <a:gd name="connsiteX45" fmla="*/ 4788131 w 5261957"/>
              <a:gd name="connsiteY45" fmla="*/ 889654 h 1529957"/>
              <a:gd name="connsiteX46" fmla="*/ 4813069 w 5261957"/>
              <a:gd name="connsiteY46" fmla="*/ 906279 h 1529957"/>
              <a:gd name="connsiteX47" fmla="*/ 4896197 w 5261957"/>
              <a:gd name="connsiteY47" fmla="*/ 931218 h 1529957"/>
              <a:gd name="connsiteX48" fmla="*/ 4946073 w 5261957"/>
              <a:gd name="connsiteY48" fmla="*/ 964469 h 1529957"/>
              <a:gd name="connsiteX49" fmla="*/ 4971011 w 5261957"/>
              <a:gd name="connsiteY49" fmla="*/ 981094 h 1529957"/>
              <a:gd name="connsiteX50" fmla="*/ 4987637 w 5261957"/>
              <a:gd name="connsiteY50" fmla="*/ 997719 h 1529957"/>
              <a:gd name="connsiteX51" fmla="*/ 5037513 w 5261957"/>
              <a:gd name="connsiteY51" fmla="*/ 1014345 h 1529957"/>
              <a:gd name="connsiteX52" fmla="*/ 5104015 w 5261957"/>
              <a:gd name="connsiteY52" fmla="*/ 1064221 h 1529957"/>
              <a:gd name="connsiteX53" fmla="*/ 5187142 w 5261957"/>
              <a:gd name="connsiteY53" fmla="*/ 1147349 h 1529957"/>
              <a:gd name="connsiteX54" fmla="*/ 5212080 w 5261957"/>
              <a:gd name="connsiteY54" fmla="*/ 1172287 h 1529957"/>
              <a:gd name="connsiteX55" fmla="*/ 5228706 w 5261957"/>
              <a:gd name="connsiteY55" fmla="*/ 1188912 h 1529957"/>
              <a:gd name="connsiteX56" fmla="*/ 5237018 w 5261957"/>
              <a:gd name="connsiteY56" fmla="*/ 1213850 h 1529957"/>
              <a:gd name="connsiteX57" fmla="*/ 5261957 w 5261957"/>
              <a:gd name="connsiteY57" fmla="*/ 1263727 h 1529957"/>
              <a:gd name="connsiteX58" fmla="*/ 5253644 w 5261957"/>
              <a:gd name="connsiteY58" fmla="*/ 1296978 h 1529957"/>
              <a:gd name="connsiteX59" fmla="*/ 5245331 w 5261957"/>
              <a:gd name="connsiteY59" fmla="*/ 1338541 h 1529957"/>
              <a:gd name="connsiteX60" fmla="*/ 5228706 w 5261957"/>
              <a:gd name="connsiteY60" fmla="*/ 1388418 h 1529957"/>
              <a:gd name="connsiteX61" fmla="*/ 5195455 w 5261957"/>
              <a:gd name="connsiteY61" fmla="*/ 1421669 h 1529957"/>
              <a:gd name="connsiteX62" fmla="*/ 5178829 w 5261957"/>
              <a:gd name="connsiteY62" fmla="*/ 1438294 h 1529957"/>
              <a:gd name="connsiteX63" fmla="*/ 5104015 w 5261957"/>
              <a:gd name="connsiteY63" fmla="*/ 1454919 h 1529957"/>
              <a:gd name="connsiteX64" fmla="*/ 4971011 w 5261957"/>
              <a:gd name="connsiteY64" fmla="*/ 1463232 h 1529957"/>
              <a:gd name="connsiteX65" fmla="*/ 4696691 w 5261957"/>
              <a:gd name="connsiteY65" fmla="*/ 1454919 h 1529957"/>
              <a:gd name="connsiteX66" fmla="*/ 4264429 w 5261957"/>
              <a:gd name="connsiteY66" fmla="*/ 1438294 h 1529957"/>
              <a:gd name="connsiteX67" fmla="*/ 3424844 w 5261957"/>
              <a:gd name="connsiteY67" fmla="*/ 1438294 h 1529957"/>
              <a:gd name="connsiteX68" fmla="*/ 3399906 w 5261957"/>
              <a:gd name="connsiteY68" fmla="*/ 1421669 h 1529957"/>
              <a:gd name="connsiteX69" fmla="*/ 2693324 w 5261957"/>
              <a:gd name="connsiteY69" fmla="*/ 1421669 h 1529957"/>
              <a:gd name="connsiteX70" fmla="*/ 2651760 w 5261957"/>
              <a:gd name="connsiteY70" fmla="*/ 1413356 h 1529957"/>
              <a:gd name="connsiteX71" fmla="*/ 2576946 w 5261957"/>
              <a:gd name="connsiteY71" fmla="*/ 1405043 h 1529957"/>
              <a:gd name="connsiteX72" fmla="*/ 2369127 w 5261957"/>
              <a:gd name="connsiteY72" fmla="*/ 1405043 h 1529957"/>
              <a:gd name="connsiteX73" fmla="*/ 1612669 w 5261957"/>
              <a:gd name="connsiteY73" fmla="*/ 1421669 h 1529957"/>
              <a:gd name="connsiteX74" fmla="*/ 1587731 w 5261957"/>
              <a:gd name="connsiteY74" fmla="*/ 1438294 h 1529957"/>
              <a:gd name="connsiteX75" fmla="*/ 1338349 w 5261957"/>
              <a:gd name="connsiteY75" fmla="*/ 1446607 h 1529957"/>
              <a:gd name="connsiteX76" fmla="*/ 1305098 w 5261957"/>
              <a:gd name="connsiteY76" fmla="*/ 1454919 h 1529957"/>
              <a:gd name="connsiteX77" fmla="*/ 1105593 w 5261957"/>
              <a:gd name="connsiteY77" fmla="*/ 1463232 h 1529957"/>
              <a:gd name="connsiteX78" fmla="*/ 806335 w 5261957"/>
              <a:gd name="connsiteY78" fmla="*/ 1479858 h 1529957"/>
              <a:gd name="connsiteX79" fmla="*/ 723207 w 5261957"/>
              <a:gd name="connsiteY79" fmla="*/ 1471545 h 1529957"/>
              <a:gd name="connsiteX80" fmla="*/ 623455 w 5261957"/>
              <a:gd name="connsiteY80" fmla="*/ 1479858 h 1529957"/>
              <a:gd name="connsiteX81" fmla="*/ 565266 w 5261957"/>
              <a:gd name="connsiteY81" fmla="*/ 1496483 h 1529957"/>
              <a:gd name="connsiteX82" fmla="*/ 515389 w 5261957"/>
              <a:gd name="connsiteY82" fmla="*/ 1504796 h 1529957"/>
              <a:gd name="connsiteX83" fmla="*/ 407324 w 5261957"/>
              <a:gd name="connsiteY83" fmla="*/ 1529734 h 1529957"/>
              <a:gd name="connsiteX84" fmla="*/ 299258 w 5261957"/>
              <a:gd name="connsiteY84" fmla="*/ 1521421 h 1529957"/>
              <a:gd name="connsiteX85" fmla="*/ 216131 w 5261957"/>
              <a:gd name="connsiteY85" fmla="*/ 1504796 h 1529957"/>
              <a:gd name="connsiteX86" fmla="*/ 133004 w 5261957"/>
              <a:gd name="connsiteY86" fmla="*/ 1488170 h 1529957"/>
              <a:gd name="connsiteX87" fmla="*/ 0 w 5261957"/>
              <a:gd name="connsiteY87" fmla="*/ 1488170 h 152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261957" h="1529957">
                <a:moveTo>
                  <a:pt x="2552007" y="8505"/>
                </a:moveTo>
                <a:cubicBezTo>
                  <a:pt x="1834821" y="-6437"/>
                  <a:pt x="2473118" y="1430"/>
                  <a:pt x="1737360" y="8505"/>
                </a:cubicBezTo>
                <a:lnTo>
                  <a:pt x="423949" y="16818"/>
                </a:lnTo>
                <a:cubicBezTo>
                  <a:pt x="412865" y="19589"/>
                  <a:pt x="401641" y="21847"/>
                  <a:pt x="390698" y="25130"/>
                </a:cubicBezTo>
                <a:cubicBezTo>
                  <a:pt x="373912" y="30166"/>
                  <a:pt x="340822" y="41756"/>
                  <a:pt x="340822" y="41756"/>
                </a:cubicBezTo>
                <a:cubicBezTo>
                  <a:pt x="335280" y="50069"/>
                  <a:pt x="331998" y="60453"/>
                  <a:pt x="324197" y="66694"/>
                </a:cubicBezTo>
                <a:cubicBezTo>
                  <a:pt x="317354" y="72168"/>
                  <a:pt x="307096" y="71088"/>
                  <a:pt x="299258" y="75007"/>
                </a:cubicBezTo>
                <a:cubicBezTo>
                  <a:pt x="290322" y="79475"/>
                  <a:pt x="281905" y="85130"/>
                  <a:pt x="274320" y="91632"/>
                </a:cubicBezTo>
                <a:cubicBezTo>
                  <a:pt x="274297" y="91652"/>
                  <a:pt x="232768" y="133185"/>
                  <a:pt x="224444" y="141509"/>
                </a:cubicBezTo>
                <a:cubicBezTo>
                  <a:pt x="218902" y="147051"/>
                  <a:pt x="212165" y="151613"/>
                  <a:pt x="207818" y="158134"/>
                </a:cubicBezTo>
                <a:cubicBezTo>
                  <a:pt x="202276" y="166447"/>
                  <a:pt x="195661" y="174136"/>
                  <a:pt x="191193" y="183072"/>
                </a:cubicBezTo>
                <a:cubicBezTo>
                  <a:pt x="187274" y="190909"/>
                  <a:pt x="187388" y="200496"/>
                  <a:pt x="182880" y="208010"/>
                </a:cubicBezTo>
                <a:cubicBezTo>
                  <a:pt x="178848" y="214730"/>
                  <a:pt x="171797" y="219094"/>
                  <a:pt x="166255" y="224636"/>
                </a:cubicBezTo>
                <a:lnTo>
                  <a:pt x="141317" y="299450"/>
                </a:lnTo>
                <a:lnTo>
                  <a:pt x="133004" y="324389"/>
                </a:lnTo>
                <a:cubicBezTo>
                  <a:pt x="124972" y="388639"/>
                  <a:pt x="117082" y="413333"/>
                  <a:pt x="133004" y="482330"/>
                </a:cubicBezTo>
                <a:cubicBezTo>
                  <a:pt x="134766" y="489967"/>
                  <a:pt x="144087" y="493414"/>
                  <a:pt x="149629" y="498956"/>
                </a:cubicBezTo>
                <a:cubicBezTo>
                  <a:pt x="152400" y="507269"/>
                  <a:pt x="152468" y="517052"/>
                  <a:pt x="157942" y="523894"/>
                </a:cubicBezTo>
                <a:cubicBezTo>
                  <a:pt x="164183" y="531695"/>
                  <a:pt x="175079" y="534278"/>
                  <a:pt x="182880" y="540519"/>
                </a:cubicBezTo>
                <a:cubicBezTo>
                  <a:pt x="189000" y="545415"/>
                  <a:pt x="193386" y="552249"/>
                  <a:pt x="199506" y="557145"/>
                </a:cubicBezTo>
                <a:cubicBezTo>
                  <a:pt x="222526" y="575561"/>
                  <a:pt x="223043" y="573303"/>
                  <a:pt x="249382" y="582083"/>
                </a:cubicBezTo>
                <a:cubicBezTo>
                  <a:pt x="260466" y="593167"/>
                  <a:pt x="267763" y="610377"/>
                  <a:pt x="282633" y="615334"/>
                </a:cubicBezTo>
                <a:lnTo>
                  <a:pt x="357447" y="640272"/>
                </a:lnTo>
                <a:cubicBezTo>
                  <a:pt x="365760" y="643043"/>
                  <a:pt x="373885" y="646460"/>
                  <a:pt x="382386" y="648585"/>
                </a:cubicBezTo>
                <a:cubicBezTo>
                  <a:pt x="393470" y="651356"/>
                  <a:pt x="404434" y="654657"/>
                  <a:pt x="415637" y="656898"/>
                </a:cubicBezTo>
                <a:cubicBezTo>
                  <a:pt x="517546" y="677279"/>
                  <a:pt x="421530" y="654214"/>
                  <a:pt x="498764" y="673523"/>
                </a:cubicBezTo>
                <a:cubicBezTo>
                  <a:pt x="515389" y="684607"/>
                  <a:pt x="529684" y="700456"/>
                  <a:pt x="548640" y="706774"/>
                </a:cubicBezTo>
                <a:cubicBezTo>
                  <a:pt x="693188" y="754955"/>
                  <a:pt x="580999" y="722912"/>
                  <a:pt x="897775" y="731712"/>
                </a:cubicBezTo>
                <a:cubicBezTo>
                  <a:pt x="925484" y="734483"/>
                  <a:pt x="953335" y="736087"/>
                  <a:pt x="980902" y="740025"/>
                </a:cubicBezTo>
                <a:cubicBezTo>
                  <a:pt x="992212" y="741641"/>
                  <a:pt x="1002732" y="748063"/>
                  <a:pt x="1014153" y="748338"/>
                </a:cubicBezTo>
                <a:cubicBezTo>
                  <a:pt x="1233009" y="753611"/>
                  <a:pt x="1451956" y="753879"/>
                  <a:pt x="1670858" y="756650"/>
                </a:cubicBezTo>
                <a:cubicBezTo>
                  <a:pt x="1961548" y="771950"/>
                  <a:pt x="1949203" y="773276"/>
                  <a:pt x="2377440" y="773276"/>
                </a:cubicBezTo>
                <a:cubicBezTo>
                  <a:pt x="2427941" y="773276"/>
                  <a:pt x="2513814" y="762741"/>
                  <a:pt x="2568633" y="756650"/>
                </a:cubicBezTo>
                <a:cubicBezTo>
                  <a:pt x="2576946" y="751108"/>
                  <a:pt x="2583588" y="740424"/>
                  <a:pt x="2593571" y="740025"/>
                </a:cubicBezTo>
                <a:cubicBezTo>
                  <a:pt x="2654545" y="737586"/>
                  <a:pt x="2715595" y="743830"/>
                  <a:pt x="2776451" y="748338"/>
                </a:cubicBezTo>
                <a:cubicBezTo>
                  <a:pt x="2790541" y="749382"/>
                  <a:pt x="2804050" y="754502"/>
                  <a:pt x="2818015" y="756650"/>
                </a:cubicBezTo>
                <a:cubicBezTo>
                  <a:pt x="2840095" y="760047"/>
                  <a:pt x="2862350" y="762192"/>
                  <a:pt x="2884517" y="764963"/>
                </a:cubicBezTo>
                <a:cubicBezTo>
                  <a:pt x="3013424" y="797192"/>
                  <a:pt x="2940831" y="781589"/>
                  <a:pt x="3225338" y="781589"/>
                </a:cubicBezTo>
                <a:cubicBezTo>
                  <a:pt x="3355600" y="781589"/>
                  <a:pt x="3485804" y="776047"/>
                  <a:pt x="3616037" y="773276"/>
                </a:cubicBezTo>
                <a:cubicBezTo>
                  <a:pt x="3721331" y="776047"/>
                  <a:pt x="3826714" y="776457"/>
                  <a:pt x="3931920" y="781589"/>
                </a:cubicBezTo>
                <a:cubicBezTo>
                  <a:pt x="3940672" y="782016"/>
                  <a:pt x="3948149" y="788933"/>
                  <a:pt x="3956858" y="789901"/>
                </a:cubicBezTo>
                <a:cubicBezTo>
                  <a:pt x="4039855" y="799123"/>
                  <a:pt x="4261996" y="804659"/>
                  <a:pt x="4314306" y="806527"/>
                </a:cubicBezTo>
                <a:cubicBezTo>
                  <a:pt x="4395836" y="833703"/>
                  <a:pt x="4346718" y="821697"/>
                  <a:pt x="4463935" y="831465"/>
                </a:cubicBezTo>
                <a:cubicBezTo>
                  <a:pt x="4504306" y="844922"/>
                  <a:pt x="4516964" y="850288"/>
                  <a:pt x="4572000" y="856403"/>
                </a:cubicBezTo>
                <a:lnTo>
                  <a:pt x="4713317" y="873029"/>
                </a:lnTo>
                <a:cubicBezTo>
                  <a:pt x="4740764" y="877252"/>
                  <a:pt x="4761647" y="883033"/>
                  <a:pt x="4788131" y="889654"/>
                </a:cubicBezTo>
                <a:cubicBezTo>
                  <a:pt x="4796444" y="895196"/>
                  <a:pt x="4803886" y="902344"/>
                  <a:pt x="4813069" y="906279"/>
                </a:cubicBezTo>
                <a:cubicBezTo>
                  <a:pt x="4845596" y="920219"/>
                  <a:pt x="4862672" y="908868"/>
                  <a:pt x="4896197" y="931218"/>
                </a:cubicBezTo>
                <a:lnTo>
                  <a:pt x="4946073" y="964469"/>
                </a:lnTo>
                <a:cubicBezTo>
                  <a:pt x="4954386" y="970011"/>
                  <a:pt x="4963946" y="974030"/>
                  <a:pt x="4971011" y="981094"/>
                </a:cubicBezTo>
                <a:cubicBezTo>
                  <a:pt x="4976553" y="986636"/>
                  <a:pt x="4980627" y="994214"/>
                  <a:pt x="4987637" y="997719"/>
                </a:cubicBezTo>
                <a:cubicBezTo>
                  <a:pt x="5003312" y="1005556"/>
                  <a:pt x="5037513" y="1014345"/>
                  <a:pt x="5037513" y="1014345"/>
                </a:cubicBezTo>
                <a:cubicBezTo>
                  <a:pt x="5085273" y="1062105"/>
                  <a:pt x="5060489" y="1049713"/>
                  <a:pt x="5104015" y="1064221"/>
                </a:cubicBezTo>
                <a:lnTo>
                  <a:pt x="5187142" y="1147349"/>
                </a:lnTo>
                <a:lnTo>
                  <a:pt x="5212080" y="1172287"/>
                </a:lnTo>
                <a:lnTo>
                  <a:pt x="5228706" y="1188912"/>
                </a:lnTo>
                <a:cubicBezTo>
                  <a:pt x="5231477" y="1197225"/>
                  <a:pt x="5233099" y="1206013"/>
                  <a:pt x="5237018" y="1213850"/>
                </a:cubicBezTo>
                <a:cubicBezTo>
                  <a:pt x="5269250" y="1278316"/>
                  <a:pt x="5241060" y="1201039"/>
                  <a:pt x="5261957" y="1263727"/>
                </a:cubicBezTo>
                <a:cubicBezTo>
                  <a:pt x="5259186" y="1274811"/>
                  <a:pt x="5256122" y="1285825"/>
                  <a:pt x="5253644" y="1296978"/>
                </a:cubicBezTo>
                <a:cubicBezTo>
                  <a:pt x="5250579" y="1310770"/>
                  <a:pt x="5249048" y="1324910"/>
                  <a:pt x="5245331" y="1338541"/>
                </a:cubicBezTo>
                <a:cubicBezTo>
                  <a:pt x="5240720" y="1355448"/>
                  <a:pt x="5241098" y="1376026"/>
                  <a:pt x="5228706" y="1388418"/>
                </a:cubicBezTo>
                <a:lnTo>
                  <a:pt x="5195455" y="1421669"/>
                </a:lnTo>
                <a:cubicBezTo>
                  <a:pt x="5189913" y="1427211"/>
                  <a:pt x="5186264" y="1435816"/>
                  <a:pt x="5178829" y="1438294"/>
                </a:cubicBezTo>
                <a:cubicBezTo>
                  <a:pt x="5147407" y="1448769"/>
                  <a:pt x="5144251" y="1451261"/>
                  <a:pt x="5104015" y="1454919"/>
                </a:cubicBezTo>
                <a:cubicBezTo>
                  <a:pt x="5059776" y="1458941"/>
                  <a:pt x="5015346" y="1460461"/>
                  <a:pt x="4971011" y="1463232"/>
                </a:cubicBezTo>
                <a:lnTo>
                  <a:pt x="4696691" y="1454919"/>
                </a:lnTo>
                <a:cubicBezTo>
                  <a:pt x="4291544" y="1444531"/>
                  <a:pt x="4447890" y="1464504"/>
                  <a:pt x="4264429" y="1438294"/>
                </a:cubicBezTo>
                <a:cubicBezTo>
                  <a:pt x="3949343" y="1445296"/>
                  <a:pt x="3748591" y="1454756"/>
                  <a:pt x="3424844" y="1438294"/>
                </a:cubicBezTo>
                <a:cubicBezTo>
                  <a:pt x="3414866" y="1437787"/>
                  <a:pt x="3408219" y="1427211"/>
                  <a:pt x="3399906" y="1421669"/>
                </a:cubicBezTo>
                <a:cubicBezTo>
                  <a:pt x="3063718" y="1429309"/>
                  <a:pt x="3022635" y="1435986"/>
                  <a:pt x="2693324" y="1421669"/>
                </a:cubicBezTo>
                <a:cubicBezTo>
                  <a:pt x="2679208" y="1421055"/>
                  <a:pt x="2665747" y="1415354"/>
                  <a:pt x="2651760" y="1413356"/>
                </a:cubicBezTo>
                <a:cubicBezTo>
                  <a:pt x="2626921" y="1409807"/>
                  <a:pt x="2601884" y="1407814"/>
                  <a:pt x="2576946" y="1405043"/>
                </a:cubicBezTo>
                <a:cubicBezTo>
                  <a:pt x="2486665" y="1382472"/>
                  <a:pt x="2557731" y="1396843"/>
                  <a:pt x="2369127" y="1405043"/>
                </a:cubicBezTo>
                <a:cubicBezTo>
                  <a:pt x="2026512" y="1419940"/>
                  <a:pt x="2104108" y="1414223"/>
                  <a:pt x="1612669" y="1421669"/>
                </a:cubicBezTo>
                <a:cubicBezTo>
                  <a:pt x="1604356" y="1427211"/>
                  <a:pt x="1597680" y="1437390"/>
                  <a:pt x="1587731" y="1438294"/>
                </a:cubicBezTo>
                <a:cubicBezTo>
                  <a:pt x="1504899" y="1445824"/>
                  <a:pt x="1421379" y="1441723"/>
                  <a:pt x="1338349" y="1446607"/>
                </a:cubicBezTo>
                <a:cubicBezTo>
                  <a:pt x="1326944" y="1447278"/>
                  <a:pt x="1316494" y="1454105"/>
                  <a:pt x="1305098" y="1454919"/>
                </a:cubicBezTo>
                <a:cubicBezTo>
                  <a:pt x="1238708" y="1459661"/>
                  <a:pt x="1172095" y="1460461"/>
                  <a:pt x="1105593" y="1463232"/>
                </a:cubicBezTo>
                <a:cubicBezTo>
                  <a:pt x="986963" y="1486959"/>
                  <a:pt x="1034309" y="1479858"/>
                  <a:pt x="806335" y="1479858"/>
                </a:cubicBezTo>
                <a:cubicBezTo>
                  <a:pt x="778487" y="1479858"/>
                  <a:pt x="750916" y="1474316"/>
                  <a:pt x="723207" y="1471545"/>
                </a:cubicBezTo>
                <a:cubicBezTo>
                  <a:pt x="689956" y="1474316"/>
                  <a:pt x="656563" y="1475720"/>
                  <a:pt x="623455" y="1479858"/>
                </a:cubicBezTo>
                <a:cubicBezTo>
                  <a:pt x="582061" y="1485032"/>
                  <a:pt x="600768" y="1488594"/>
                  <a:pt x="565266" y="1496483"/>
                </a:cubicBezTo>
                <a:cubicBezTo>
                  <a:pt x="548812" y="1500139"/>
                  <a:pt x="532015" y="1502025"/>
                  <a:pt x="515389" y="1504796"/>
                </a:cubicBezTo>
                <a:cubicBezTo>
                  <a:pt x="479001" y="1516926"/>
                  <a:pt x="449518" y="1527900"/>
                  <a:pt x="407324" y="1529734"/>
                </a:cubicBezTo>
                <a:cubicBezTo>
                  <a:pt x="371230" y="1531303"/>
                  <a:pt x="335280" y="1524192"/>
                  <a:pt x="299258" y="1521421"/>
                </a:cubicBezTo>
                <a:cubicBezTo>
                  <a:pt x="222008" y="1502110"/>
                  <a:pt x="318065" y="1525183"/>
                  <a:pt x="216131" y="1504796"/>
                </a:cubicBezTo>
                <a:cubicBezTo>
                  <a:pt x="182989" y="1498167"/>
                  <a:pt x="169866" y="1489846"/>
                  <a:pt x="133004" y="1488170"/>
                </a:cubicBezTo>
                <a:cubicBezTo>
                  <a:pt x="88715" y="1486157"/>
                  <a:pt x="44335" y="1488170"/>
                  <a:pt x="0" y="148817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9442098" y="4673691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2^N(</a:t>
            </a:r>
            <a:r>
              <a:rPr lang="ko-KR" altLang="en-US" smtClean="0">
                <a:solidFill>
                  <a:srgbClr val="FF0000"/>
                </a:solidFill>
              </a:rPr>
              <a:t>모든 조합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10991850" cy="3990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6207" y="4890441"/>
            <a:ext cx="6100471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43078" y="2133650"/>
            <a:ext cx="6264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 구축시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</a:t>
            </a: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 그대로 닉네임을 같이 포함해서 저장할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 메시지를 다 봐야하는 경우가 발생하겠구나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닉네임을 분리해서 따로 관리하고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이를 참조하게 한는 방법은 없을까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2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9229725" cy="4267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6614" y="1629594"/>
            <a:ext cx="5976664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98662" y="4725938"/>
            <a:ext cx="3960440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8662" y="4047330"/>
            <a:ext cx="590465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98662" y="2283135"/>
            <a:ext cx="266429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69637" y="798597"/>
            <a:ext cx="67489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중 반복문을 사용해서 순회하면 시간 초과가 되겠구나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O(N)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이하의 복잡도를 가지는 로직을 구현해야 겠구나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06974" y="2179211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이전에 고민한 닉네임은 유저 아이디 기준으로 관리하면 되겠구나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49689" y="3592097"/>
            <a:ext cx="626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Prodo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와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prodo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서로 다르게 처리해야 겠구나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59102" y="4384783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아이디와 닉네임은 최대 길이가 </a:t>
            </a:r>
            <a:r>
              <a:rPr lang="en-US" altLang="ko-KR" smtClean="0">
                <a:solidFill>
                  <a:srgbClr val="FF0000"/>
                </a:solidFill>
              </a:rPr>
              <a:t>10</a:t>
            </a:r>
            <a:r>
              <a:rPr lang="ko-KR" altLang="en-US" smtClean="0">
                <a:solidFill>
                  <a:srgbClr val="FF0000"/>
                </a:solidFill>
              </a:rPr>
              <a:t>이므로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문자열 비교시 성능하락은 무시할만 하구나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의사코드 작성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3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의사코드 작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성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의사코드란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자연어를 사용해서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프로그래밍 로직을 작성한 것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S/W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개발시 단계가 넘어갈 수록 수정비용이 급격히 증가함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(Boehm’s Curve)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따라서 구현 전 충분히 검토하는게 전략적으로 유리함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330" y="3429794"/>
            <a:ext cx="4499340" cy="28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의사코드 작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성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의사코드란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자연어를 사용해서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프로그래밍 로직을 작성한 것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8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QnA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E.O.D</a:t>
            </a:r>
          </a:p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asdfasdf@sdafsdaf.com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76597" y="3904718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이메일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깃헙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주소 등을 넣어주세요</a:t>
            </a:r>
          </a:p>
        </p:txBody>
      </p:sp>
    </p:spTree>
    <p:extLst>
      <p:ext uri="{BB962C8B-B14F-4D97-AF65-F5344CB8AC3E}">
        <p14:creationId xmlns:p14="http://schemas.microsoft.com/office/powerpoint/2010/main" val="16928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문제 요약하기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6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10991850" cy="3990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6207" y="4890441"/>
            <a:ext cx="6100471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9229725" cy="4267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6614" y="1629594"/>
            <a:ext cx="5976664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98662" y="4725938"/>
            <a:ext cx="3960440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8662" y="4047330"/>
            <a:ext cx="590465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98662" y="2283135"/>
            <a:ext cx="266429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 요약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채팅방 인원이 변경될 때마다 메시지가 출력 된다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최종적으로 방을 개설한 사람이 보는 채팅방 메시지를 구해보자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특이 사항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채팅방 인원은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In/Out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및 닉네임 변경이 가능하며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이는 이전 채팅방 메시지에도 반영된다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제한 사항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record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만 미만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 길이는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미만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모든 닉네임은 유저 아이디로 구분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닉네임은 알파벳 대문자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소문자 숫자 로 구성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예외 처리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97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입출력 분석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6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2102</Words>
  <Application>Microsoft Office PowerPoint</Application>
  <PresentationFormat>사용자 지정</PresentationFormat>
  <Paragraphs>587</Paragraphs>
  <Slides>48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Pretendard ExtraBold</vt:lpstr>
      <vt:lpstr>Arial</vt:lpstr>
      <vt:lpstr>Pretendard ExtraLight</vt:lpstr>
      <vt:lpstr>Pretendard Medium</vt:lpstr>
      <vt:lpstr>Pretendard Black</vt:lpstr>
      <vt:lpstr>Pretendard</vt:lpstr>
      <vt:lpstr>Pretendard SemiBold</vt:lpstr>
      <vt:lpstr>Pretendard Light</vt:lpstr>
      <vt:lpstr>맑은 고딕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kyungrokpark</cp:lastModifiedBy>
  <cp:revision>277</cp:revision>
  <dcterms:created xsi:type="dcterms:W3CDTF">2023-07-06T08:44:30Z</dcterms:created>
  <dcterms:modified xsi:type="dcterms:W3CDTF">2024-11-03T03:18:04Z</dcterms:modified>
</cp:coreProperties>
</file>